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55" r:id="rId3"/>
    <p:sldId id="362" r:id="rId4"/>
    <p:sldId id="363" r:id="rId5"/>
    <p:sldId id="317" r:id="rId6"/>
    <p:sldId id="364" r:id="rId7"/>
    <p:sldId id="365" r:id="rId8"/>
    <p:sldId id="367" r:id="rId9"/>
    <p:sldId id="366" r:id="rId10"/>
    <p:sldId id="368" r:id="rId11"/>
    <p:sldId id="369" r:id="rId12"/>
    <p:sldId id="370" r:id="rId13"/>
    <p:sldId id="372" r:id="rId14"/>
    <p:sldId id="376" r:id="rId15"/>
    <p:sldId id="377" r:id="rId16"/>
    <p:sldId id="373" r:id="rId17"/>
    <p:sldId id="378" r:id="rId18"/>
    <p:sldId id="379" r:id="rId19"/>
    <p:sldId id="380" r:id="rId20"/>
    <p:sldId id="384" r:id="rId21"/>
    <p:sldId id="385" r:id="rId22"/>
    <p:sldId id="381" r:id="rId23"/>
    <p:sldId id="382" r:id="rId24"/>
    <p:sldId id="383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282" r:id="rId34"/>
    <p:sldId id="359" r:id="rId35"/>
    <p:sldId id="394" r:id="rId36"/>
    <p:sldId id="320" r:id="rId37"/>
    <p:sldId id="325" r:id="rId38"/>
    <p:sldId id="398" r:id="rId39"/>
    <p:sldId id="395" r:id="rId40"/>
    <p:sldId id="396" r:id="rId41"/>
    <p:sldId id="397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90" autoAdjust="0"/>
  </p:normalViewPr>
  <p:slideViewPr>
    <p:cSldViewPr>
      <p:cViewPr varScale="1">
        <p:scale>
          <a:sx n="93" d="100"/>
          <a:sy n="93" d="100"/>
        </p:scale>
        <p:origin x="11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191DF-F283-4462-9CEA-1D69298724E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B4304AA-76A3-4FB5-824D-F3CD97C2C977}">
      <dgm:prSet phldrT="[文本]" custT="1"/>
      <dgm:spPr/>
      <dgm:t>
        <a:bodyPr/>
        <a:lstStyle/>
        <a:p>
          <a:r>
            <a:rPr lang="en-US" altLang="zh-CN" sz="2400" b="1" dirty="0" smtClean="0"/>
            <a:t>Traffic</a:t>
          </a:r>
          <a:endParaRPr lang="zh-CN" altLang="en-US" sz="1400" b="1" dirty="0"/>
        </a:p>
      </dgm:t>
    </dgm:pt>
    <dgm:pt modelId="{2B0ABE0E-B2DD-41B3-9D33-23F576A96220}" type="parTrans" cxnId="{97153687-D74A-4C92-BC95-287DCA11233E}">
      <dgm:prSet/>
      <dgm:spPr/>
      <dgm:t>
        <a:bodyPr/>
        <a:lstStyle/>
        <a:p>
          <a:endParaRPr lang="zh-CN" altLang="en-US"/>
        </a:p>
      </dgm:t>
    </dgm:pt>
    <dgm:pt modelId="{87EB937D-B8A9-4352-90ED-70F01BBE732D}" type="sibTrans" cxnId="{97153687-D74A-4C92-BC95-287DCA11233E}">
      <dgm:prSet/>
      <dgm:spPr/>
      <dgm:t>
        <a:bodyPr/>
        <a:lstStyle/>
        <a:p>
          <a:endParaRPr lang="zh-CN" altLang="en-US"/>
        </a:p>
      </dgm:t>
    </dgm:pt>
    <dgm:pt modelId="{4AC12843-FFDE-4424-B85A-2A75FA97D045}">
      <dgm:prSet phldrT="[文本]" custT="1"/>
      <dgm:spPr/>
      <dgm:t>
        <a:bodyPr/>
        <a:lstStyle/>
        <a:p>
          <a:r>
            <a:rPr lang="en-US" altLang="zh-CN" sz="2200" b="1" dirty="0" smtClean="0"/>
            <a:t>Storage</a:t>
          </a:r>
          <a:endParaRPr lang="zh-CN" altLang="en-US" sz="2200" b="1" dirty="0"/>
        </a:p>
      </dgm:t>
    </dgm:pt>
    <dgm:pt modelId="{383C94D3-D070-40EE-B167-4DAB3A30696B}" type="parTrans" cxnId="{B91778B0-93D9-47CD-9730-ED18C54D3F17}">
      <dgm:prSet/>
      <dgm:spPr/>
      <dgm:t>
        <a:bodyPr/>
        <a:lstStyle/>
        <a:p>
          <a:endParaRPr lang="zh-CN" altLang="en-US"/>
        </a:p>
      </dgm:t>
    </dgm:pt>
    <dgm:pt modelId="{696C69D1-C844-4276-8D76-327020CE9628}" type="sibTrans" cxnId="{B91778B0-93D9-47CD-9730-ED18C54D3F17}">
      <dgm:prSet/>
      <dgm:spPr/>
      <dgm:t>
        <a:bodyPr/>
        <a:lstStyle/>
        <a:p>
          <a:endParaRPr lang="zh-CN" altLang="en-US"/>
        </a:p>
      </dgm:t>
    </dgm:pt>
    <dgm:pt modelId="{4BCD4E9B-A9BB-4BEB-8B76-44600C5AE57D}">
      <dgm:prSet phldrT="[文本]" custT="1"/>
      <dgm:spPr/>
      <dgm:t>
        <a:bodyPr/>
        <a:lstStyle/>
        <a:p>
          <a:r>
            <a:rPr lang="en-US" altLang="zh-CN" sz="2300" b="1" dirty="0" smtClean="0"/>
            <a:t>Computation</a:t>
          </a:r>
          <a:endParaRPr lang="zh-CN" altLang="en-US" sz="2300" b="1" dirty="0"/>
        </a:p>
      </dgm:t>
    </dgm:pt>
    <dgm:pt modelId="{466B4726-D7CA-4751-83D7-47BFECB3D54C}" type="parTrans" cxnId="{F27ED401-0D81-47DA-A604-C7B87514A3D4}">
      <dgm:prSet/>
      <dgm:spPr/>
      <dgm:t>
        <a:bodyPr/>
        <a:lstStyle/>
        <a:p>
          <a:endParaRPr lang="zh-CN" altLang="en-US"/>
        </a:p>
      </dgm:t>
    </dgm:pt>
    <dgm:pt modelId="{058B407F-D56E-472D-ABFD-B9440809DF8F}" type="sibTrans" cxnId="{F27ED401-0D81-47DA-A604-C7B87514A3D4}">
      <dgm:prSet/>
      <dgm:spPr/>
      <dgm:t>
        <a:bodyPr/>
        <a:lstStyle/>
        <a:p>
          <a:endParaRPr lang="zh-CN" altLang="en-US"/>
        </a:p>
      </dgm:t>
    </dgm:pt>
    <dgm:pt modelId="{7AEDD54B-1B43-416B-A31D-381D27054DC5}">
      <dgm:prSet phldrT="[文本]" custT="1"/>
      <dgm:spPr/>
      <dgm:t>
        <a:bodyPr/>
        <a:lstStyle/>
        <a:p>
          <a:r>
            <a:rPr lang="en-US" altLang="zh-CN" sz="2400" b="1" dirty="0" smtClean="0"/>
            <a:t>Operation</a:t>
          </a:r>
          <a:endParaRPr lang="zh-CN" altLang="en-US" sz="1700" b="1" dirty="0"/>
        </a:p>
      </dgm:t>
    </dgm:pt>
    <dgm:pt modelId="{B77710C3-FB4A-456C-9DF1-183BAAA00A26}" type="parTrans" cxnId="{6DFA66A6-99EE-419D-9BF5-CE8BBB1334CE}">
      <dgm:prSet/>
      <dgm:spPr/>
      <dgm:t>
        <a:bodyPr/>
        <a:lstStyle/>
        <a:p>
          <a:endParaRPr lang="zh-CN" altLang="en-US"/>
        </a:p>
      </dgm:t>
    </dgm:pt>
    <dgm:pt modelId="{E7931037-9B5A-4A3F-B5C0-7EEF5F92C4D0}" type="sibTrans" cxnId="{6DFA66A6-99EE-419D-9BF5-CE8BBB1334CE}">
      <dgm:prSet/>
      <dgm:spPr/>
      <dgm:t>
        <a:bodyPr/>
        <a:lstStyle/>
        <a:p>
          <a:endParaRPr lang="zh-CN" altLang="en-US"/>
        </a:p>
      </dgm:t>
    </dgm:pt>
    <dgm:pt modelId="{80EE53B4-8905-424C-B13E-924F1E49C1F5}" type="pres">
      <dgm:prSet presAssocID="{9BC191DF-F283-4462-9CEA-1D69298724E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4D7AF07-7543-4995-8120-B6F1EE03F423}" type="pres">
      <dgm:prSet presAssocID="{9BC191DF-F283-4462-9CEA-1D69298724E7}" presName="diamond" presStyleLbl="bgShp" presStyleIdx="0" presStyleCnt="1"/>
      <dgm:spPr/>
    </dgm:pt>
    <dgm:pt modelId="{8027BA5E-2698-486C-93BD-37B778B5E9FE}" type="pres">
      <dgm:prSet presAssocID="{9BC191DF-F283-4462-9CEA-1D69298724E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D45FDB-CA1D-40F0-82B8-F45A6E39D10E}" type="pres">
      <dgm:prSet presAssocID="{9BC191DF-F283-4462-9CEA-1D69298724E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1C9F4D-1240-4AD8-AF28-C05DAFF0989B}" type="pres">
      <dgm:prSet presAssocID="{9BC191DF-F283-4462-9CEA-1D69298724E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7AE371-E6C0-4623-B8FE-3EFF0A90F67D}" type="pres">
      <dgm:prSet presAssocID="{9BC191DF-F283-4462-9CEA-1D69298724E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27ED401-0D81-47DA-A604-C7B87514A3D4}" srcId="{9BC191DF-F283-4462-9CEA-1D69298724E7}" destId="{4BCD4E9B-A9BB-4BEB-8B76-44600C5AE57D}" srcOrd="2" destOrd="0" parTransId="{466B4726-D7CA-4751-83D7-47BFECB3D54C}" sibTransId="{058B407F-D56E-472D-ABFD-B9440809DF8F}"/>
    <dgm:cxn modelId="{459DE160-E195-44B7-90C2-E921AD178BCD}" type="presOf" srcId="{1B4304AA-76A3-4FB5-824D-F3CD97C2C977}" destId="{8027BA5E-2698-486C-93BD-37B778B5E9FE}" srcOrd="0" destOrd="0" presId="urn:microsoft.com/office/officeart/2005/8/layout/matrix3"/>
    <dgm:cxn modelId="{89A89EDA-0FD5-4599-8DD4-F29A6ACD7163}" type="presOf" srcId="{4AC12843-FFDE-4424-B85A-2A75FA97D045}" destId="{31D45FDB-CA1D-40F0-82B8-F45A6E39D10E}" srcOrd="0" destOrd="0" presId="urn:microsoft.com/office/officeart/2005/8/layout/matrix3"/>
    <dgm:cxn modelId="{97153687-D74A-4C92-BC95-287DCA11233E}" srcId="{9BC191DF-F283-4462-9CEA-1D69298724E7}" destId="{1B4304AA-76A3-4FB5-824D-F3CD97C2C977}" srcOrd="0" destOrd="0" parTransId="{2B0ABE0E-B2DD-41B3-9D33-23F576A96220}" sibTransId="{87EB937D-B8A9-4352-90ED-70F01BBE732D}"/>
    <dgm:cxn modelId="{B91778B0-93D9-47CD-9730-ED18C54D3F17}" srcId="{9BC191DF-F283-4462-9CEA-1D69298724E7}" destId="{4AC12843-FFDE-4424-B85A-2A75FA97D045}" srcOrd="1" destOrd="0" parTransId="{383C94D3-D070-40EE-B167-4DAB3A30696B}" sibTransId="{696C69D1-C844-4276-8D76-327020CE9628}"/>
    <dgm:cxn modelId="{6DFA66A6-99EE-419D-9BF5-CE8BBB1334CE}" srcId="{9BC191DF-F283-4462-9CEA-1D69298724E7}" destId="{7AEDD54B-1B43-416B-A31D-381D27054DC5}" srcOrd="3" destOrd="0" parTransId="{B77710C3-FB4A-456C-9DF1-183BAAA00A26}" sibTransId="{E7931037-9B5A-4A3F-B5C0-7EEF5F92C4D0}"/>
    <dgm:cxn modelId="{D9138E99-C877-44F8-BB09-FAED9EA5C63C}" type="presOf" srcId="{4BCD4E9B-A9BB-4BEB-8B76-44600C5AE57D}" destId="{531C9F4D-1240-4AD8-AF28-C05DAFF0989B}" srcOrd="0" destOrd="0" presId="urn:microsoft.com/office/officeart/2005/8/layout/matrix3"/>
    <dgm:cxn modelId="{05152F9E-08D3-4F16-899A-E79253EE38D8}" type="presOf" srcId="{9BC191DF-F283-4462-9CEA-1D69298724E7}" destId="{80EE53B4-8905-424C-B13E-924F1E49C1F5}" srcOrd="0" destOrd="0" presId="urn:microsoft.com/office/officeart/2005/8/layout/matrix3"/>
    <dgm:cxn modelId="{E74A9460-2C06-4CA8-B820-6FC705CC0623}" type="presOf" srcId="{7AEDD54B-1B43-416B-A31D-381D27054DC5}" destId="{547AE371-E6C0-4623-B8FE-3EFF0A90F67D}" srcOrd="0" destOrd="0" presId="urn:microsoft.com/office/officeart/2005/8/layout/matrix3"/>
    <dgm:cxn modelId="{C0E61EBB-4E53-489E-A33E-E2E8EA5D6236}" type="presParOf" srcId="{80EE53B4-8905-424C-B13E-924F1E49C1F5}" destId="{14D7AF07-7543-4995-8120-B6F1EE03F423}" srcOrd="0" destOrd="0" presId="urn:microsoft.com/office/officeart/2005/8/layout/matrix3"/>
    <dgm:cxn modelId="{3BC39857-6C95-4DE2-BD4B-907C2175AE68}" type="presParOf" srcId="{80EE53B4-8905-424C-B13E-924F1E49C1F5}" destId="{8027BA5E-2698-486C-93BD-37B778B5E9FE}" srcOrd="1" destOrd="0" presId="urn:microsoft.com/office/officeart/2005/8/layout/matrix3"/>
    <dgm:cxn modelId="{22EA26DF-A26B-4689-8AF1-313BF924098A}" type="presParOf" srcId="{80EE53B4-8905-424C-B13E-924F1E49C1F5}" destId="{31D45FDB-CA1D-40F0-82B8-F45A6E39D10E}" srcOrd="2" destOrd="0" presId="urn:microsoft.com/office/officeart/2005/8/layout/matrix3"/>
    <dgm:cxn modelId="{72868111-23A6-4643-961B-3737B1828365}" type="presParOf" srcId="{80EE53B4-8905-424C-B13E-924F1E49C1F5}" destId="{531C9F4D-1240-4AD8-AF28-C05DAFF0989B}" srcOrd="3" destOrd="0" presId="urn:microsoft.com/office/officeart/2005/8/layout/matrix3"/>
    <dgm:cxn modelId="{FE1197CA-35B9-4BD9-87DF-77F942271311}" type="presParOf" srcId="{80EE53B4-8905-424C-B13E-924F1E49C1F5}" destId="{547AE371-E6C0-4623-B8FE-3EFF0A90F67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2DB9-3AB0-434B-A96D-FDD4EBE2639F}" type="datetimeFigureOut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63F-AFFD-4F9F-AD14-87E57B6BB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8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Good</a:t>
            </a:r>
            <a:r>
              <a:rPr lang="en-US" altLang="zh-CN" baseline="0" dirty="0" smtClean="0"/>
              <a:t> afternoon, everyone! The title of our paper is …</a:t>
            </a:r>
          </a:p>
          <a:p>
            <a:r>
              <a:rPr lang="en-US" altLang="zh-CN" baseline="0" dirty="0" smtClean="0"/>
              <a:t>I’m the 1</a:t>
            </a:r>
            <a:r>
              <a:rPr lang="en-US" altLang="zh-CN" baseline="30000" dirty="0" smtClean="0"/>
              <a:t>st</a:t>
            </a:r>
            <a:r>
              <a:rPr lang="en-US" altLang="zh-CN" baseline="0" dirty="0" smtClean="0"/>
              <a:t> author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378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</a:t>
            </a:r>
            <a:r>
              <a:rPr lang="en-US" altLang="zh-CN" baseline="0" dirty="0" smtClean="0"/>
              <a:t> address this problem in a scientific manner, first of all, we need a metric (Invoke Cartoon!)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In the cloud computing area, there is a widely used metric 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Borrowing a similar idea, we define the “traffic usage efficiency” of cloud storage services as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50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 what about the “data update size”?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When a user updates</a:t>
            </a:r>
            <a:r>
              <a:rPr lang="en-US" altLang="zh-CN" baseline="0" dirty="0" smtClean="0"/>
              <a:t> a file, the data update size is defined as …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We use this definition for two reasons: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9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order to get a deep and comprehensive understanding</a:t>
            </a:r>
            <a:r>
              <a:rPr lang="en-US" altLang="zh-CN" baseline="0" dirty="0" smtClean="0"/>
              <a:t> of TUE, we collect a cloud storage dataset and conduct various benchmark experiments.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220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table lists the detailed file attributes</a:t>
            </a:r>
            <a:r>
              <a:rPr lang="en-US" altLang="zh-CN" baseline="0" dirty="0" smtClean="0"/>
              <a:t> recorded in our dataset.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We have released the whole dataset in this public link.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520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Our benchmark experiments utilize three kinds</a:t>
            </a:r>
            <a:r>
              <a:rPr lang="en-US" altLang="zh-CN" baseline="0" dirty="0" smtClean="0"/>
              <a:t> of setups.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To guarantee the completeness of experiments, we have used …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With the comprehensive benchmarks, we can get an in-depth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35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With all the above efforts, we are able to unveil</a:t>
            </a:r>
            <a:r>
              <a:rPr lang="en-US" altLang="zh-CN" baseline="0" dirty="0" smtClean="0"/>
              <a:t> 6 findings and 6 implications.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36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Our 1</a:t>
            </a:r>
            <a:r>
              <a:rPr lang="en-US" altLang="zh-CN" baseline="30000" dirty="0" smtClean="0"/>
              <a:t>st</a:t>
            </a:r>
            <a:r>
              <a:rPr lang="en-US" altLang="zh-CN" baseline="0" dirty="0" smtClean="0"/>
              <a:t> finding is about file creation, that is,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9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Obviously, …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For example, what if …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ideal sync traffic should be nearly</a:t>
            </a:r>
            <a:r>
              <a:rPr lang="en-US" altLang="zh-CN" baseline="0" dirty="0" smtClean="0"/>
              <a:t> 100 KB, but the reality is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545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 comes a question:</a:t>
            </a:r>
            <a:r>
              <a:rPr lang="en-US" altLang="zh-CN" baseline="0" dirty="0" smtClean="0"/>
              <a:t>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44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other question is …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As a result, for both OneDrive and Ubuntu One, a MODIFY operation must be transformed to</a:t>
            </a:r>
            <a:r>
              <a:rPr lang="en-US" altLang="zh-CN" baseline="0" dirty="0" smtClean="0"/>
              <a:t> at least three operations: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2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is an outline of our talk. (Wait a second)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First, let’s look at the background and motivation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492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On the other hand, Amazon</a:t>
            </a:r>
            <a:r>
              <a:rPr lang="en-US" altLang="zh-CN" baseline="0" dirty="0" smtClean="0"/>
              <a:t> S3 is also RESTful, but why is Dropbox good at IDS? Our measurement reveals that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420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 the word “effectively” means</a:t>
            </a:r>
            <a:r>
              <a:rPr lang="en-US" altLang="zh-CN" baseline="0" dirty="0" smtClean="0"/>
              <a:t> at least 10% of the file size can be reduced.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63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More in detail,</a:t>
            </a:r>
            <a:r>
              <a:rPr lang="en-US" altLang="zh-CN" baseline="0" dirty="0" smtClean="0"/>
              <a:t> PC client performs … , 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But the web browser never compress data, 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Mobile apps only perform low-level 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Thus, our 3</a:t>
            </a:r>
            <a:r>
              <a:rPr lang="en-US" altLang="zh-CN" baseline="30000" dirty="0" smtClean="0"/>
              <a:t>rd</a:t>
            </a:r>
            <a:r>
              <a:rPr lang="en-US" altLang="zh-CN" baseline="0" dirty="0" smtClean="0"/>
              <a:t> implication is summarized as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389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Our 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finding</a:t>
            </a:r>
            <a:r>
              <a:rPr lang="en-US" altLang="zh-CN" baseline="0" dirty="0" smtClean="0"/>
              <a:t> is about …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In this table, only Dropbox and Ubuntu One deduplicate data</a:t>
            </a:r>
            <a:r>
              <a:rPr lang="en-US" altLang="zh-CN" baseline="0" dirty="0" smtClean="0"/>
              <a:t> for PC client and mobile app</a:t>
            </a:r>
            <a:r>
              <a:rPr lang="en-US" altLang="zh-CN" dirty="0" smtClean="0"/>
              <a:t>. Dropbox does</a:t>
            </a:r>
            <a:r>
              <a:rPr lang="en-US" altLang="zh-CN" baseline="0" dirty="0" smtClean="0"/>
              <a:t> not perform cross-user deduplication for security concerns</a:t>
            </a:r>
            <a:r>
              <a:rPr lang="en-US" altLang="zh-CN" dirty="0" smtClean="0"/>
              <a:t>. On the other</a:t>
            </a:r>
            <a:r>
              <a:rPr lang="en-US" altLang="zh-CN" baseline="0" dirty="0" smtClean="0"/>
              <a:t> hand, web browsers never dedup data.</a:t>
            </a: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Since Dropbox uses a block-level dedup while Ubuntu One uses a full-file dedup, we want to know (Next Page)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395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altLang="zh-CN" dirty="0" smtClean="0">
                <a:sym typeface="Wingdings" panose="05000000000000000000" pitchFamily="2" charset="2"/>
              </a:rPr>
              <a:t>the superiority of block-level dedup compared with full-file dedup.</a:t>
            </a:r>
            <a:r>
              <a:rPr lang="en-US" altLang="zh-CN" baseline="0" dirty="0" smtClean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US" altLang="zh-CN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aseline="0" dirty="0" smtClean="0">
                <a:sym typeface="Wingdings" panose="05000000000000000000" pitchFamily="2" charset="2"/>
              </a:rPr>
              <a:t>Through trace-driven simulations, we indicate that …</a:t>
            </a:r>
            <a:r>
              <a:rPr lang="en-US" altLang="zh-CN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Therefore, we suggest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979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Our</a:t>
            </a:r>
            <a:r>
              <a:rPr lang="en-US" altLang="zh-CN" baseline="0" dirty="0" smtClean="0"/>
              <a:t> 5th finding is about a special kind of file operations, that is, frequent modifications where the session maintenance traffic far exceeds the real data update size.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And this behavior is referred to as 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Measurements illustrate that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053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investigate</a:t>
            </a:r>
            <a:r>
              <a:rPr lang="en-US" altLang="zh-CN" baseline="0" dirty="0" smtClean="0"/>
              <a:t> the TUE of frequent modifications, we …</a:t>
            </a:r>
          </a:p>
          <a:p>
            <a:endParaRPr lang="en-US" altLang="zh-CN" baseline="0" dirty="0" smtClean="0"/>
          </a:p>
          <a:p>
            <a:r>
              <a:rPr lang="en-US" altLang="zh-CN" dirty="0" smtClean="0"/>
              <a:t>From the six figures,</a:t>
            </a:r>
            <a:r>
              <a:rPr lang="en-US" altLang="zh-CN" baseline="0" dirty="0" smtClean="0"/>
              <a:t> we get two findings. First, …</a:t>
            </a: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… but</a:t>
            </a:r>
            <a:r>
              <a:rPr lang="en-US" altLang="zh-CN" baseline="0" dirty="0" smtClean="0"/>
              <a:t> when the appending period exceeds 4 seconds, the TUE suddenly jumps to 250!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12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fix the problem …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Specifically, when a series of frequent</a:t>
            </a:r>
            <a:r>
              <a:rPr lang="en-US" altLang="zh-CN" baseline="0" dirty="0" smtClean="0"/>
              <a:t> data updates arrive, the sync deferment of Google Drive, … is fixed to … , respectively. So each deferment is limited in applicable scenarios.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On the contrary, by using a simple adaptive function, ASD can well handle the problem. </a:t>
            </a:r>
          </a:p>
          <a:p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52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Our</a:t>
            </a:r>
            <a:r>
              <a:rPr lang="en-US" altLang="zh-CN" baseline="0" dirty="0" smtClean="0"/>
              <a:t> last finding is about the impact of network and hardware. Summarizing the experiment results, …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856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From the five figures, …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As a result,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45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a few short years, these services have quickly gained massive popularity.</a:t>
            </a:r>
            <a:r>
              <a:rPr lang="en-US" altLang="zh-CN" baseline="0" dirty="0" smtClean="0"/>
              <a:t> For the three market giants, each of them has attracted over 100 million users.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Meanwhile, there</a:t>
            </a:r>
            <a:r>
              <a:rPr lang="en-US" altLang="zh-CN" baseline="0" dirty="0" smtClean="0"/>
              <a:t> are some other services that have special features and user groups.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733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Finally, the summary of our contribution.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First, we raise a simple yet critical problem: …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To address the problem in a quantitative</a:t>
            </a:r>
            <a:r>
              <a:rPr lang="en-US" altLang="zh-CN" baseline="0" dirty="0" smtClean="0"/>
              <a:t> manner</a:t>
            </a:r>
            <a:r>
              <a:rPr lang="en-US" altLang="zh-CN" dirty="0" smtClean="0"/>
              <a:t>, we propose 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Through both … , we have 6 findings which illustrate that 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And we provide 6 implications which confirm that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128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 this is the</a:t>
            </a:r>
            <a:r>
              <a:rPr lang="en-US" altLang="zh-CN" baseline="0" dirty="0" smtClean="0"/>
              <a:t> end of our talk, thank you for </a:t>
            </a:r>
            <a:r>
              <a:rPr lang="en-US" altLang="zh-CN" baseline="0" smtClean="0"/>
              <a:t>your attention!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759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order to get a deep and comprehensive understanding</a:t>
            </a:r>
            <a:r>
              <a:rPr lang="en-US" altLang="zh-CN" baseline="0" dirty="0" smtClean="0"/>
              <a:t> of TUE, we must have some knowledge about the design framework of cloud storage services, in particular from the perspective of TUE.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225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 real-world cloud storage service</a:t>
            </a:r>
            <a:r>
              <a:rPr lang="en-US" altLang="zh-CN" baseline="0" dirty="0" smtClean="0"/>
              <a:t> involves a lot of issues, locating on the cloud side,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3705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Facing</a:t>
            </a:r>
            <a:r>
              <a:rPr lang="en-US" altLang="zh-CN" baseline="0" dirty="0" smtClean="0"/>
              <a:t> so many issues, we have to select a few key issues for our study?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first rule 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24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Designing and deploying a real-world cloud storage service involves</a:t>
            </a:r>
            <a:r>
              <a:rPr lang="en-US" altLang="zh-CN" baseline="0" dirty="0" smtClean="0"/>
              <a:t> a number of complicated issues, but the key operation is the data synchronization, which automatically maps user’s file operations onto the cloud via a series of data sync events.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data sync events are used for transferring the data index, data content, sync notification, and so forth.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Naturally,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26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Specifically, we wonder</a:t>
            </a:r>
            <a:r>
              <a:rPr lang="en-US" altLang="zh-CN" baseline="0" dirty="0" smtClean="0"/>
              <a:t> 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Besides, the average sync traffic of one file operation is composed of 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Because Dropbox stores all the file contents in Amazon S3 and Amazon S3 only charges those outbound traffic, we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18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On the other side, … </a:t>
            </a:r>
            <a:r>
              <a:rPr lang="en-US" altLang="zh-CN" smtClean="0"/>
              <a:t>In particular, we </a:t>
            </a:r>
            <a:r>
              <a:rPr lang="en-US" altLang="zh-CN" dirty="0" smtClean="0"/>
              <a:t>observe two types of users are suffering the most from tremendous sync</a:t>
            </a:r>
            <a:r>
              <a:rPr lang="en-US" altLang="zh-CN" baseline="0" dirty="0" smtClean="0"/>
              <a:t> traffic.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 in a nutshell,</a:t>
            </a:r>
            <a:r>
              <a:rPr lang="en-US" altLang="zh-CN" baseline="0" dirty="0" smtClean="0"/>
              <a:t> although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0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Driven by this</a:t>
            </a:r>
            <a:r>
              <a:rPr lang="en-US" altLang="zh-CN" baseline="0" dirty="0" smtClean="0"/>
              <a:t> motivation, we raise a novel problem and propose a novel metric.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27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en-US" altLang="zh-CN" baseline="0" dirty="0" smtClean="0"/>
              <a:t> the fundamental problem is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1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005B-239E-4915-BA4F-10315EB5B8E1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61BE-DEC9-4A08-BC36-90462F39AB70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EE26-B304-4EB8-9B23-2AF004DD7695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133-F119-4B8D-98C2-A3541B72D64B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00A8-7C7D-480C-A64C-2D5BFAA182BC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3228-43E0-4B3E-B656-2001544B37A5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342-51FD-4EBC-8B09-90F41A9E9C5B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E6D9-89B3-442C-8189-2841680129DC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B8D8-ACCC-4327-A3E1-B2CC7B37F062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AC9F-C22C-4A7D-B2B1-194D3CECDA7F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0B5-5720-4D3A-A504-7D50C2183F64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23DE-FFA4-4136-8452-2CB57C170298}" type="datetime1">
              <a:rPr lang="zh-CN" altLang="en-US" smtClean="0"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hyperlink" Target="http://www.greenorbs.org/people/lzh/public/traces.zip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7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0.png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hyperlink" Target="http://www.thuclou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emf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975" y="1633562"/>
            <a:ext cx="8712968" cy="1109985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Towards Network-level Efficiency</a:t>
            </a:r>
            <a:b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for Cloud Storage Services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19872" y="3140968"/>
            <a:ext cx="5688633" cy="34158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zh-CN" sz="26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Zhenhua Li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 	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University</a:t>
            </a:r>
          </a:p>
          <a:p>
            <a:pPr algn="l"/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Cheng Jin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	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 of Minnesota</a:t>
            </a:r>
            <a:endParaRPr lang="en-US" altLang="zh-CN" sz="26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Tianyin Xu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	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UCSD</a:t>
            </a:r>
            <a:endParaRPr lang="en-US" altLang="zh-CN" sz="26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26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Christo </a:t>
            </a:r>
            <a:r>
              <a:rPr lang="en-US" altLang="zh-CN" sz="2600" b="1" u="sng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Wilson</a:t>
            </a:r>
            <a:r>
              <a:rPr lang="en-US" altLang="zh-CN" sz="2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Northeastern </a:t>
            </a:r>
            <a:r>
              <a:rPr lang="en-US" altLang="zh-CN" sz="26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</a:p>
          <a:p>
            <a:pPr algn="l"/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Yao Liu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         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Binghamton University</a:t>
            </a:r>
            <a:endParaRPr lang="en-US" altLang="zh-CN" sz="26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Linsong Cheng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University</a:t>
            </a:r>
          </a:p>
          <a:p>
            <a:pPr algn="l"/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Yunhao Liu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	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University</a:t>
            </a:r>
            <a:endParaRPr lang="en-US" altLang="zh-CN" sz="26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2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Yafei Dai</a:t>
            </a:r>
            <a:r>
              <a:rPr lang="en-US" altLang="zh-CN" sz="2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      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Peking </a:t>
            </a:r>
            <a:r>
              <a:rPr lang="en-US" altLang="zh-CN" sz="26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</a:p>
          <a:p>
            <a:pPr algn="l"/>
            <a:r>
              <a:rPr lang="en-US" altLang="zh-CN" sz="2600" b="1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Zhi</a:t>
            </a:r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-Li Zhang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 of Minnesota</a:t>
            </a:r>
            <a:endParaRPr lang="en-US" altLang="zh-CN" sz="26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lizhenhua1983@gmail.com</a:t>
            </a:r>
          </a:p>
          <a:p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http://www.greenorbs.org/people/lzh/</a:t>
            </a:r>
          </a:p>
          <a:p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Nov. 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th, 2014</a:t>
            </a:r>
            <a:endParaRPr lang="en-US" altLang="zh-CN" sz="200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2" descr="data:image/png;base64,iVBORw0KGgoAAAANSUhEUgAAAP0AAABOCAYAAADraxAnAAAgAElEQVR4Xux9BUCV5/v2fTiUgoCJ3d3d3c6eOtfd3Z2uXHd3Ohc63dTZ3d2tGAgIAiINB77rup/3ORwZCptz3///fXv38weceN8n7r6v+35cBw8ezJd/6crPzxeXy+V9Wp6c/rcrP8/7Xr7LT1z5budvj/7kd3mPgvuY9/NdHnz2X5rEf4/5bwX+l6+A699kejItGZ1MC5b2Lp2+npd3mkA4+7oa4UDBoFee4XhfgfK/fF/+G/5/K3DeVsAVFRX1f01HFtb8ysj5fuKG2jbCwaOMTQvA5XJ7BYUn3wgMl6vAMjhvK/Tfjf9bgf/HVuBfYXpqdTLxny4o6nwPTfcAZWBrvtvPFSUU7HvWOhBxn/bds33n/7G9+286/63A31qBf4XpfUdmBYD65unpkn4wSk5u3CTJe3ZLGn5Pj4uTnJOnxJOdIfl5LnG5rV8P9i4VLEHhYRJcqZKE1a0jYS1bSliDBhKEfwFBgX9rAf770n8r8P/bCrgOHTpUIvM+Hya3C2a1r9Zm8Iwa1wPzW1/3g69OZsZfov+g353v8W+a67kxsRK/eIlEz50nJzZvluxTpySwTBkJq19PQqpXl5BataRU9Wpg7nDxCwqSvKws755kH4+X9Ph4Sd67R7KiY+TUoUOSnZoqweXKSbn2baVKnz5SuUcPCahUHm4+LADJlTyMz4zJX++Tl5ctbj+MxfmbYzzfF9eAY9CYA9wXrpe1aui2mDGY9fFzIpJmDfnqGayk8z3ov3h/Dlv3H4JaYLVx3RmI5R5wLlwDN+auwVt8lh7av2WVcU1pT3Js6i7qmPzVbXQ8xb8423/341wnkoNZP/KgYVlVnBrX+ms0XCKm1w3Df548J4ruxoMQPLMR84KFxKBUOzuDwA8ueF5WjpxYtlwOfjdJ4tasEbd/gFRo20aq9O4l5Tt3lOBGDcTjKQjkKaEnnJDcsDLiHxhgVjgtXTyBgeIOMMyrBJWTKZlg/PilyyVmwQKJ37IRDO0vFXv2lLrjx0u5nt3F5TELw41Wl4DfI9OBQHUxuXgOg52vrSTburB+uVwPP7Np3mc78UwKggCMnWtsApJOkPIvbuj5msPZ7msEu5NJycqQYzNmyuZHHpV80Ek+5lS2YUNpcu/dEtG1i87Njf3gfElGuR4/rEmJ9M7fnpqvwLHKiD91HyAOzvf+/+2Be79oxso1k+xsWX//AxLRoKHUvPEGcQcF6HoWvs7qGh8+fJhrUuxFCe3Hm4NR9Hcn+p6Hl/woMSlF3WB4MJkLmjSPr0FLx0z5VXZ/9pkkHzksVTt1lloXj5fIfn3FFVSKXxRPyimJnTNXSsFkL9+tmxJFdl6uRL37gez9/Etp88KzYOIesum+B6TayBFS9YILaF5IDj6TFxMn7tLB4ioboUTniT8ucfPmy8Gffpbj27dKhYaNpPF110r5EcPF389tNhg/oYYwFxWVei/9eT4vaj6qFDK8k5bMw1r6ObKRgUsbnPTgs24XXBVofSYlrFQ/n8M713vr+DFSHS+mmXbggKy78y64bHvVehFXgPgFuKVyn17S6MYbJaxFU6UgpSfqYGiw83qpEPWotqfyss9Uran0kHteH3+uN+c4A0AXOaT7o8dk7T33SgJc4o5vvi6RQwZ7md6XL41mBE8WEUtzlYjpVUMaE957+bymjE8CdhaXBB49ZarsfvtdSQUj1h09SupdeYWENG4mubm5kgaGPDb9Nwlv01oqduggGydMkAZXXy1h7duoCcP7ZEVHy6qbbpYkENCA33+TxI0bpVLnzhJUtSrMSPJpnqRu2S4rb7xZag0bKg3vv1dc8Pl5+cF0O7l5o+z/9DOJmjVbysOSaHL3XVKpX7/Txu8lhPNIdHasJLY8MAfHbeeYjzQlBaW9vAKBbpQfLBwSIzMU53F850qQ9vsFNADiPJUmOye+JFGTf8bbJEWSLcxpzD+gfAVpesvNUvXyizHHwPMu1DgupQmsO608ZfL8bPOiI1zPu9A/10VWd4nuX55kHjikAjVl916pCb5qPuEpKNCgAt4spMSKcl9cR44cKUoY/GmYqsVpn5LZ1UfFNkKj54JwzQJyMT2StnuXbHnmWYlfs05qXThaGt91hwRUr2q0Kxbcz88jJ1avkwWXXiodX3xRqo29UE5t3ippR45I5WEXGOEBkzBt/17VGNEzZ0kifP96l1wi1caPEzdMfjI1LzL2otFjpffUn6VMqxY6pnxYDymbtkrpOrUlIKyspO3aLtvfeVeOzZ4r1fr0lpZPPanjcdGM9gsyY6c2+jcu9c3M2M0zje7h2uVj4hQCAfgMDU6vJaBpyYJg5r8xzL/6DK65m3SRayynXE+2HP9jrqx78GFxZefo7TgnN4UcZVxQsDSGadrgzlvNHpzn9VdlrlkirDPomOtsBKyj9f+Hry+Fkp8/Y2f5Ej9nvmx4+DFJS0mSZtdzDW8XdzCs5jNdPnrafqTETF/kPWnqO+Y9pWbUJx/LhpdekUptWkmLxx+T8BYtnPcNM7oY5NEJBMriESMkFIzZ6o1XJS8xUY7+8qvUvv46MRsEht6yRbKOH5eKvXrI/P6D1efvNfcPCS4ViHvB5sC9Dr73vuyZNFn6Lpmv/rC9js+bJxsef1JaPvGYChK1ClaulQ1PPy2njkZLmwlPS40xY6h7HYI8z+ZlocWzQlNfdoSl/WnecwgS7+UhFkFh9r/hsnvMPcxKTpEdz74gB6dO1aEzpEdTn8KMVziyL21feVnCWzb7F4SaYXiOywNL0ytoKGxd+Jt0+T/48nMHgCcydYR73npP9n72KRY4Q7oiRkbr2M/hB98pcC+UvIqgHdfRo0fzaXaV7ILfBuajhs+DBqLkoYTPRtBt/b0PytHlS6Xdgw9JrRuv9brL+mDH31evWv1oP9n7+luy76uvZci6NZKXnSX7P/pEGtxzBwbpj2BgjuyDa5ARfUyavThBsvYdkC3PvSCdP/8EUg0RfexhTm6OrBp3sQqOdm+9rYg+XlyA44sWyKpbbpcBs2fqa/Tza1w6XrLgdEa99Y7s+fhTtUJoGgWEhOETRhudr8uuE+9vf8/LA0NjnnnJSeKOCAdNMsAIE9gNQcp1xVrlYrz+MIHP9/j+iXlzPrxosZjoiUtOLFoiy6+7gaEbEy6jiQ23xY2fpWtWl7YvTZSIju2Uhs735QcXKQeMkgyr0g8BYf/QUFiDNUUQVOZ4/ydfpBlayal79skGxLYS4dZW7tlNWr3/ripBP9AO50eePP2iS/Dnubmio6OLnTGDay4QIAKtGrHnJuZoRD9fTu3YJcuuuwk06ycd3nlLyrZph/cp0Q0R2N+Jj+fFwD5dghxo8WVXXCkRzZppmq7a4IES2qypRtY1fAU6IPH7OQShz2WwSDWfH9yHNbLr9TekbOvW0uieOx0Tx0z60I+/yI433pZBy5fJsd+nS9z8BdLwphskvGlzYaAsfuFiWXfP/VKqciXp/NGHUqpmjX9hz62JnqPuCb3cU3t3y55339PAZtWhg7F5CHjhvxywSAAW4H+4AvJZMxKdR8etZj4EAN24jMPRMnvgYDXxNUKeDyGn8cx8Kde6nXR443UpXatmkYT5z2+IG27lStnw0MN666Dy5aXm0KGqDM5qHv/zAynmjn9Ov3kysyQ36aTsfOstOTL1V9Cwn3T98H2J7NEN7gotXAhTuFaeLGMNuOE+0c3yx3t450/PKxHTW2Yz32YKjZrRT5KWrZBlN98q5Vo2ly4fvCdSJkJNfF51br7BSeOQ2elDUWIgVUPkneZH8Tv8LE9cPPLqldTUTjkQpX58ehTy72lp4kEOPy8nG5FfpOqQyw+OiJDgalUlpG5d/Uf/LA+pvKDSIY5AMhPc//b7cnjWLKl7zdX6d03EAjSPDIpzk/D8/ZHqO6KBwkyYod0/+0jKNG1qxqkMaXxPzTxinEUt3F+lBZOXR4xbJTK/nYf1WyXzrrpSQiMrSouHH9UsRVAELQ9eBSk7W2PA8VCY2gIjCl/1mJgaV9FNwQIGw5jNZwvm81fH+1c+b55v/WOzt9xjMv28C4ZLbkaqMnZgmXBkW0IkpGplqYt5Vxs53JuzLyiuMlYX8QtGSxklcC6XWac8VQZbnnlG8jIyQYfGHWx11+1SfdxYpUGN8TljNztAWmBk/9yer/di6lpNbbNO5m/Oz+bZzU/SR8bJZAWtla5cWVIPH5bk1WskdtUqOY6fvGoicN36pRdwqwDJTUvVz57atl1ObNosQRXKS0i9ugpaK9umZZFjdx07dqxYTU88PAmN0Xv+7gc/KHYhTLcbrpeaFwyT1q+9JK60DDn41TcS0qihMm0VphKQTgvkYlJ7w6zLQzqP31WwBid3OEoSly+XI0uWCIE3bjBj6eo1pBQYmwzujwnYKxcuBNF6GbGxkgmAjgfpQIJ5KnTrKlX69pbACpUdYsmTLY89LkfnL0JK4zUp36mLuYXNj8FiOYrMATWrJzNb1lx7vSRu3ym9f/xewps1wUbQxAbhwqwhNLiAoc6B7CjvPAhkwnRnrEsBLLjSDh/S9EvS+k0igX5wOS6UGqNHSxlsVjCBSfR/PdD+WDMKS5s98R2TZgJtdSIZD/ukCVVaCsy2YN4l9t7+5hRpBapwZNzGoSY+/+SObbLookvB9OkSUqWKNLz2GglHzt4/spKEN26MuVGcwnLT1BLjNOY+zCHbORpo0rkxHWmNwvD4oqWyFpHvrNRTaq1q8hmBxGq9e0h9BBbLATOimRW6IcyqIGD1T9V3cD1yPZirGnxQnMSL+BkBZ3lKaQ/7HLdwkexC8Jn8QJpPjTpswFzIh1JxdHzzTanUtbPEzpojxyEMTu7eLYkHD8DKwvJBRjHNW3XQQOnw0XsqPAtfJWZ6wwgmEZu0ZLnMv/JqqX/RGGkDv4yD3vX6axIYEiK1b7hRchOPQ4vequZT7euvUSJXicnoPRaUAuPA5MmKqqOVENm/v0Q0byp+EeXFk5oi2fEJko3gXk5ysuSCuf3BAAEQAoFA3gVWrCCu0qUl/0SixK9dC3TfUknZu1d9+9qXXiIRnToA9RcHCyEHbkN1ZWIraLjwGTHHZD60T7nOHaQLxpxfKlRWI5d/fPVaw/hwAbjphiqoVYuVicWyiuaqnfoCZVKH6cnIiavWyHr4aanRsdisXHV1mKmoPmaUBGOuHIMSRqFxnMb4DlFzfdWiYaScfqoKWgNKOp8Xd1cFFGMQMCkJMMqC/3zg3Q9l70cfSVDFStL4phulJtw5CiFqcJO2NALKEr3O0/nbCqt/ArXH8THGkJ2ULPMHDJbsE8lOAM/sLZm/Updu0nXStwb0ZX1jA0s5Z6FJusvJTNN4QmAZxBKaNFIsBumS+6s06gfkKfkEnEutzQh98q4diHcxy+SPcWRhzMY6iezQHmjVYIlZvhJ/MaVbYBEpjyNYyfl0++5Hr2Dx3f8SMT0XTe1IbCyl98Ix46Vq397S/oN3HYZ2ycb77pPkHdul56zfJX3vfvVVmWrrN3+2muckxpg/Zsv+z7/QAde5DAzaq6f4QeoeX7FKmTdx8yZJjz0uObAa/CAFTdoK0g8BL48TrAgML6O+eNlWLQH26CNlO3XE/QMUBXZo8o8wjyO8UpsTtUEazXOmpMgiBP8oEDq+/aZE/zFHao1FFL9ypKy94ipJOXxU+k75SYKrV8Ezmdc1kvdcL2UK516qgRWubF4DMFmOfP4Vsh4viV82BSNBOW6pCUupEbAF4Q3rKcESycdt4PetANDILO/jHSMdMQfyCoLNARPa753rHM72fWtVWMuIc8tKTZfoyT/JqQP7VahXBDCHwsfO2081KfZYCZaxDPikTtGVgcs6wtZav+c4Abtua2+9XaJnz8OyFQhz0lfp2rWk37Sp4hdeTi29POd9CqdzFfzc/0wosi1PTcB6HJBmDz0olWBd+LkRpNU1MIpJ95nWNJYmFviS+KVLJQbB0PRjccr0FOKkZxeC2bkIfuc7KFa1kPhNFe5GAFcF2rXTZ58XSb8lYnqVttikzBNJsmDIcAmrU8srFTlYDjpp2VL1T+sOGy4tnnhUGdmTmSl1xo2Tk/v2yQ6ANXKBk28AYAYnTFPr0KQfJGbJMmjzTDXtaL7YoGEeiRwakqke9VsZHFIdBveAfpfj8xG3Tzhv3auvUqshZt4C2f3eB6r5OQ5qGWpaYgN2IcqfErVfGl58mQRhk1P3gSA7dpRyCIh4YFXMHzlaAsPCpcvPk9S8FimFjcj0mtXnQnfUZiQmmvnW7LYaPzMhTtbedqccX7feG9TivCt17yatn5tgoswq0A1+3xKw/Ttl+3bJgHtUvnsXCfAP9mLgrXA5V/O42HlTaTvZExKuEbSlJCcnRRGQ/jBTvYyMrEtWUpJ40jPViiNNMH3nQgaDWhZeDsxgoviMu3CaACh2IEV/ID8vAOMwgBwGcVfffpd40hAv0tgHrAD4xmUhXHv98D0yKUB3OoxD6FCOdZ3+5rPVksDeZyWfkK2PPSEH/5gl5erUlWYP3K8KKwjWLQWeHwLhFuausR8IhGMzZ2rqOR1WLWUkX6/Qpq3UGn8RcCwHJH7lKsmCRZyVfFLyULxmahzgBsKaanE/smg3XS/+RUB0XTExMfklkWQk1uVXXoVil33Sd9Zvql050ICQMiqtmDuPmvSj7HkfDFezlmrySETkj3z9ncJwG113ndS+4gqJXbRQtr/0siQBokmmVl8FAROmcbIJQbWErZaFAfzwVzIBLxvRVhMRjODBajD4wXxrpfYdpPG990jZDp3k4LvvyIEpU6TFIw/Dvxksh6dPk42PPiH9Z/6GgMcmFUjVLxwpQUGlNQ1JwZVxZL/MHjRAaoP527wyUckXW6EQmn/swpjdYAQ+Mx8+vr0S122UVbfeIRlxsepa+GG9Of96l46TVs8+C2wDg0o0RZ0sCGshqBtAtNteeFkOTf9d2jz9hFQe1B8mdiBiB1zbf2zUJbqRxkGcugvftaPWzAdhZp1M0bU/8vMUaK9oyU5HsVXpMsoAVQcPUE2mTMJ5UTg6FhFp61wv4yS5UcGZJEuvulYSAOyyBEXaanDDddIc2BK737bWxOXAt8/1+TRo6BYTK5K676D4hYZIjWFDwMDjFavg7waqDvyUCxfaHzSdjSrTLY89KSegCNLhkuaCXoPKVZD2r7wklfr2Bn3ka3yLgb6o7yfJ4Zm/O8yRhyrUKtJ78veqLIrM08fGxsKaKJ46yMybwKwDfp+GSHdjzYMTOhvZtatZO/zTcAmgozRRuFjr775X/e3OH32gJvUmSK2YZUvwPurnNSrKOKYxSZSpsekMUGQCunty1x4F9JDG1fTDxlcAbNcNDaxRTAga+rBW22mkFxhv+pW1RlygAJw0aL81t9wqVQC/bfb4w5KwYjWYKk5jBOFNmkiZOnWUcRQii1GwCCf691my8vbbpMNrryOoNsJh/HPdcvN9VtrlqpAzzzz98kjU1OlIKaFQBf6wrikYt1yL1tLjmy/FXS4C34CPrhkGc3HsnuMJsubxJ+A6zZKIxk2l5dNPSUXUODBo+O8i+SCcnQx9AISwzhOuWwrAUCd37tTyaQadUmHe5uRi/hDy9OirdO8pzQGiCmvcwLsmlpbs3vwTq2/uaUA6+z75VLa88prkZaZDsGBV/d0Q8i9L7dFjSME6D90vH7o+1zGogMZ9DwOsROWTA4FHZRVSq4a0wp5VVYh4QX0Ax3ty6xZUoabKlqefAR8dkNYvTJA6iPcUCCbQQ16W0swhKDiiDnnP5nffKfWBhGVBU1FWnqskTJ+0a5f8MXiwAm8a3noLgm2nJA6Ml7p7j4QiWm8GbMhQNx7vLwMoI7hiRQBn3tBo+aYnnsIETqpZTinFgAXNFUP8Jrrf7nWz8J7sdERZ75GjMG9ogtEaaAjsfqsJSLfg0wewaZuem2jCM0SwsZIO36e256RJTMHIw1IqVujeXVYjQh+AAErnD9+VeGjUqG+/l2aPPCClI6t4mScPWih+3QapMqCvbHn8aYn65RcZsnA+sg+R57rf3rUpYEIHfusQlSWw7MQTWksQt3ad5llpZpZr1kKZPqACfE2fxL0lYs5nwwMPyqn9B9W3p/nXZuKLUpbR8X/p0qgHLBdqKl6cRxpqJ1j9uH/SJEk/GoO3GVDEPsFN8w8OlPAG9aVil85SAzEVM1azJt4ICoQ66w/OPWFXsAj2XnErVsiK625Uk5hs5g9rry1SYLUh5O0Yzt22+PNz+QohyjtefEX2fPEJ8AvGfy/XtrV3z3T+CMTR/UBkS2IQA9v+wUfqErd5EqY+tHu5xggEhoarAjixbp2svPYGyTyZiC/6SVnwY++ffhB3eFkVDkUyfVxcXBHYexNttvp7waiRwFXkSr8ZM5BCiJbkbYgqwh/LBGJu//ffS/n27aTV4/CfwyIQhEuVxZdfKRXat5eW0ECbn3xC9n75tZNuMFFGE9AxaKE8aCRahKVr1pQhS5d4N5k19wthhrkhveCSwSyf5SWOjJRUmd21h+SiQk/LZdXnZxDERKpzkWpxuxkZDZSWD90nDW6/WdbceickeyZQfR87zFMQIaLJtxmIPwIfBi1fIkFly8rM7n2kUsf20gFugtEQZj0M1JRbY/PSdp3OjcPUqkEAc/u778sOBEFd+YhdgOjLA7xUwPRGQGo0FxLeD5bN4Rm/a6Q3O9lsOu2AxkBENnvwPnFrWTL9Wackmth39hLQtTJprIJ9Lsn4nVyyRohZH0AmNZYHx5+DIGwa4iSHEbA99Ot0EGKyBu4o6CmQ4EdKEMzamqh6bHbP3eIPgfpPMldJZsBxpgPRxuxT5okTSi8UQm1QB1J31Ci4iwZBaq7C+376675WV0merXYtUoQpqCvZ8PAjsFhX6ZpwjWg1N3/wfmXmtKOH5SDiXUnIu7MUPS8rVwbMmIrY2H7Z8fKr0uW1VyQcFnbawYOy5vY7JQkWAeNhwcB7dH8DALmunVT50p8vEpzjy/QsdWQ1nbnMdkRN/QVm+j3SF8i2YKSTlo29SJJ27ZPwerX0fWpUQkhbgumZ5156yRVSFph7MvxqmMkHUCEXQGgtCEzRdiBkZv4Q2lF/nX4r3wuvW08GADNvtIVH4mCKL770cmV6CfSXgXivDANauMj0c3v3w6bFm9p4jVySsBj8ptZnqo05dkwdj6x/1VWwEp7V8fDq8t57Os9TWDSanluefV6x/S0eeVCIB6h303USM3eBrLz6euk59SepCAFm1+Z0pjfE/k9ht/Mg4aO+/U7Ww5wjIdAgpORu/zY20kdz+46BpioFlq8pHFq3tmYnIlCE5HLgsRbKS1hvHlJlagpCaBTsd3FkaxiezzZCw7grZHyrCCg0j86aCXw7o47sdYhR0VLjZ/G8YDB5g+uukbpYX8YdjOb9h8LzxQ3fEUz8GFNnRJFmHmdUHD40sknU9LWQJlXIuLOn2Xg/Yes2BEmPS7nmzTSda+nTPM7p9VBgn5xhFIb5rHDUMSxbKWuAJ2EwmUjX0KrVpR2YORIMmwbLaPXtd0jihg26QrSQOn3wvkbz90LJ2jw9rWG6rFouHggXBS5tg0svMxWxlpeL8Nxdlum9AH1GyfFBD2Gz0Dy/9+onldH8oPvbr0siUloMHMQvXyGh6HRjfSDNQUODrLkT2hTR2S7vvC0r4EsfnvUHhky/mzlG/sbgEyPQxiSnT54HhFw+hEZo5WoyeOliaKdgEFUumH6FLL74CkUbEKTQF1ZGWfisvLIT4+X3zt0ln8iqQqrCdqQxGoaVSXgmNF1TBCHpHiwefzEsk/bSHMGj3W+8KZvBHFVgNZQCSowpQEZL+/zyk4TWqy1Lxl2C6HIaApfTlRhM/Td9bSMYrcb9J3xnrr8nxyOHv/lONjz5tDIYx08LqD3gqhQ8vhfHkomsx/annpID30/2FrMwNsI1bv/M01L/mmtwG+wjKrRysFYJcF+IdWAa0A8axxBigatxdr6xlgHpw6wDy6RPoosRMzOxiIqr36qIQdyXgUg+wflsSIWK0vj+exSDYDQohYbFi/8ZQHL2sfy1dwu7CBT2K669TlKAZGPWyC/YML2hZ7O36XExmmKLBrKTjMdagV4/T4ZLWM37GX6uJEK/4DMFLgybvewFBHzr62/Cv0/TLEKjO++Qpvfeq4JlLeJhUb/+6qA4wdNYP16M1rd98XmN3u/94nMoK5OuqzsOwefnn3WsO2OF0qrIh8VY+HLFx8crnMMFsADLTU3NNzYVYf8omOXrnnhGhq9eBtMB/q9lMKzLgSm/aHCGNfF1x46Wvd9OUl+5/+wZsgmBir1ffedE503xBSU/A2VcZKbjFGkF04aaLBKdbiL79pFq3Xs4gT2RRAT85qH8VgN0yPMPmTtHwiFoFJQC5jjKTjlwAY4tXCinDh8xgUDeG+6CFSgkfnvxfbogda+7SmZDkLV/7jkJ79xJDn/9jSL/NsMyCa1dRwKRsun8/tuwYCLRqGCdzB92ofT6+nPU4vc2kFHOw8mL+/7+18iw6E/nIk8f9c03su6ppxUbROFomb4yxqprYSkYP0+hMcmGhx5BcHRZQdkqTXysb4NLxkvLZ1BQhB4D+bC0UoF+XDxuvJQBfJnzK1W2gtlrrmcx+CMDSaYbhRUl3sARehTYGx95XLVPwTobwa6pMNCLxmwgdBrdfIu0QjcdZRTUs5PeSJAlef65rq0dP+9DXMBJYAcIwWaTD66zH4pW1LwHHSs8HEjNrbAMd3/1pTeFXK5tW+n++aeAuUbq/uu4mR7xyfefbZxmnoTZsoyaYCuRE1sBwgEw68S2bcjOoB6hRRsEvd9X93ndAw+pwonUwHYCUKPb8X1aDB4EP7tjPw8h23QEDq1bEYUdXp4owUA9moaxTH1jbc+AM1GmP21RnFr5XPSSm9mlJ3LgPaUdJLkLSCtulrkRA2ZuRPNfkjoAkQgYhQTVf6ah9OoAACAASURBVNoUOQYrYM3dd2skXTHPMN2N9mHskoSDKj2g4Gy6ojJcgfzSlEjmvoQ+MvIcT9Qf8umau0d6cNCcP9AiqL6DCjSUz7QXAyPEsDNgFA3B4KGbqrBVlwQqUs2YyRxMfq6fDJz8LSIn5WQVkIMDZ82QAPTim91vgIJ9Or7+inccVgguvORSjVP0Q9ZCmd6HSf5ppsdktPJw3ZMT6FhqLJxM3+3NNyQcSEMvXoUAH/zBYOo6wHjT0DLMFrJA6unvRG1p6SoFJdYhcfMGWGJ3a/qnGaCoRPyFVoXWKkGkzEsfUAQeLabBWjIYC6bf/cY7su3Nt00WRd03jg3rzsCeogLdUn34UMVM6PNoXRCFRgGieXIzl3/twhBPbNmkaTv69LwC0IKN0fs6Y1CjgXXfCxdr06NPqpWkQeHwCFhbr0r1gf282PwADDnb6etQLICL3o4Ppt9Cwj0AMK264y45ArrVehS4vm0fexSdn35Ck4zd6pa2gcV2MirKsUwO6HgVR8BnY80pAJo//ICUa9VWx84ybK8wp2FRRNDE0fRGgyn00fngUbSwok87cMkChbMykkpz1ko5MqcHxTD+QFPQDK+KuvUa/frKDGhRAi9Mft2k4sh01Fpk9rrjxihiLgzgGCpMD7U/03JOSakB3XgkZukKWQKfntLNBUK6ABZEaaQKDX3QSkBu32R0vZqHDTy2f/KJpi/ywf15jAAqnJawVJMtCKpcVS5YBqzAy69JNgJNHd54Dfj3+9S0rzkcrbioiXSDzHM4jqUQPkOQ3y/TAgUMWCZ1IdgWjI1FMId/jGgdpt/w1LMqqvh8+nodEI33WhqO1uW6HfwJ8Zb779cgK4mAgUyNZ2CeWkEIkFLlzl1VWJ/avE1W3HufEhMnUXVAP9yzL2onBiP/W1DjUBTzkZCM4DQ4ftOshFtstOaBL76UwyhjTkXxlMZqFLeBtUcqrBqIsvVzz0p47RrgIdOYkvuWQx1FiLHpmnJ+eR6P4F6ZRpKwImGhLr3sKo14k978S5VGivZlbbKyH9aqmtyZqaBLRPZRIFTv8is0MEqrSenT2XuFVGObit9/IvJOIGW5WkJqVJdysI7J5IyrbEEWav+XXwLIlCsBeFY4ujxlQRhVGzRIGt96swRVqgjY8AlFkjKNHd64IToTpSI7clhjMtWGDEK9SnUJAgS+KgLuZevVL+CJMyzrn5jeFNV4lJHpn/f8aZIc/BzRd7SYrnfJRVr+aTUcf0bPna3FAf2nTUPg7TKJW7pMGVxZhgsN7UpirIGmGU3vu1e1tZfZHcZiwUVurtO3TpnKX44tWSSL4f9pHAD91WjehzWo5yyWKpACU8nBHltmJQBkx2tvwM9caExNJ5agSDFolloXj8UmvyF/AAbMgFcY8vVZ0OYhVWp4rRgVJhREcCVm9egplYGO6wDADjWdJX7L/OdKs7ZJBq2rA19+KxufegaWCqUPgl/lK2ozEJqeqiE5V/IVhNqe9z+WrS9ONIJKU5YG167xDATKunz6oaYg01Httu9jCENvRN2YmoQ294EJG9m3d7FMxz3JB46fprqt0S5wd3Ll8G8zNdCUuGWb5MJHDUXQt0KrVkqI4fXr6P11/JqAsD494y0FRTrFDuLvfoBBKmQbtEwbQiZm/mKtDrWoPDJbPYDJPKCBAwC6KC4MSiWwfIQ0RmOXBtdcheKxUJ0772MFiEGPloDp8Zm4tWsUfMUKwy4vvyRlGrO4C4L7m69lA1zNnIwsBOEulrJAiBJHUh2FbP60mvCZuEUowMH+MQXuXwo4FQgP4h0IatN4mQDOC+u23cSJXh7VwJxWd/150VwJCQk0CNSsVmsYV8axY/Jbl67S6Z13gAEfIgsvvkTi0HmGEft68LPZwdY/FG2rwYTzh42EFHxA/CCpFl59pWpmRnc1AAfGoXlKVBy1qJrMTsMKdEtTDXRi0xY5DI2VjmeSSBld5jgSliyVudD0GuGHTz985gyAghphggEwy+KwgHeilr6V1EOzzNCmTQzhK8EbLcRrzzffynaAMBjl16aU1DSKYc+RwYgHJCMdchStuLt/CYwyTSa8z88SObb7/felLPy4xoAWb4f5uuvDj2XYhrUSEAwEH/xVt2LkTbCqqEqmv0Kf1mXIRSkxU3a73nlP4caUbEFo+dUcnWQbXn+1zp2mtQcMn4F05danJ6Bc9CeTstTUD5m/oIS3NYRFNQi2zeg7cHgmTEia5RgYgTGaLoXWpZ9aAxVZxV0kboWKUkNp9td2KjLBKcaDqL0T1qxHkUg2UJk1kW2BNaeC3S2nog9pU40MQEqJ5nQhdVcRFXesymQc5XxeHC8bo3Lf+Hs0WqetANO7gF9ndsEN5RSAvHZmQpKuETMNYU0aa1/FWkgv2ko//cnsEvJ6pGOtDeFalkDqJ6DH4zr470nAttS9aKy0Qds2f0CPOZb1iItQGLC/gLqwpHkWp+EHLbeUKLSNA9aFCDwCnJJg0QajRiAnLUUzJRa63glKqQ7cUa1lUgOq6LG5EhMTdVvsxEiAB7/+FsGkp2QsCmZyAuA7H4tFhDFDdn3xBSKKv2EkuTJ0xXL0n9stW4Bn7/vrT9Ca/dV0VN9d8cxuqTqwv3SEaRoKU9NUYbGCyRw2eQCWAVtix8J3J1aYwmE4ymxd/qaNduwqRO8vHKOT9oNJNXzhHCkNAqGwTUtIlOmA3OZlZKsVUKN3b2mMss2KvdBll/enEFNoLlIjBw7KOqQciWvnBrGFBSEfNOd7f/+tzOzdVxtphNeuLUuvuVbqXHE5hNDPkoTACU2sOpddqgdsTEfL7n7f/yAV+vQA0zB+w1N5SgbQ1co3bgR+ZiL6mn0sRjWhCzlZux4qbJMSkT14CqgtNEoge0KTBKMWoBlSiRQ+KtiMskJV3lFZ/+jj6P2H4hEKdXzWQFmM8ON6l2/eHPEQ1EUgj6tpNPWneVvjArCirydSQRGYW3GXKRqiu0TUl1lfpmopQGmVuKk0HJyVHSOduzzASU9s24q6h3fk+MqV6JOQrsFcN9KwoQgqsjajyW23FPd479xViJhQjffS/ea8HebLV7cB4+TLoH6O298NoaSBND85umixLL/6Om3NTk1JM9lg4ejiwk9GNqfxPXdJtS5ddG3P9eKYk5F73wjk3LEF87R3Y2dE2qtddCGqPo/LMSig8mgGU65JQ7AW4mXIhNGipGJJWLlGDi9YiNqR1XJs3VrQnkuLsfi5aHzPBewJ0aq0rrsB7l6L77EBqMsIpaLCJcr0TJGZ8j3z4YWXGgLr+/UXYF504cDDWX7IfHsKBh8F7HTzu+6UBUgJsb98qVKlEGk3/jdNTF4t8X7zhx4w9ySEHpqAC8hyQKZ44oAk0xozEhCIMLxObRmEOuLAQLPKR1CQs/iSy3QyhOAPmrcQRRFNdHwZickyo2cfB1xBjqJkDJDq/ftJa1gdoS2aKBHysoS3ERHxffA9DRKQKtEfgmuxxCCtyKacbV94UTYCDtkOuc7ZMK2qoPNuzcsvk1iYrE0wzxk9e0mFdm2lPVCDJBwupoetoUjsJSAMovjzc7Pk0NRpsgPjCINErzVwoATXr69wYDf6BgpQWOuAzd7/3Q8msIP7lq5WXYtuuJlK2E4gMR1Q5U3w/SkgTNbCgDxMWyozPgpM7T6k+o1168RIFFhhDW64QVrcd48EIphZ3KVKgcAe9enN7+Q1Xy2oQT5EoSkL+ZhjK1Zq1+OE9RvA+FtMYJeP92mQ0RT56DaPPXL2xztMrvEEJ/+sa+68zrXNxQtW4FMImXoMc1tfwic97vtxkmwEijE3G4VeXB1lDlpWAVqd1vbRRyQMeXk7t+LWprj3+cyMhBhZD6Y/Qow8nsNGGO0nviDBQFradTQbzN0C9gGW0eFpv3mDekaQC1yASxETuxHNQCZI7OJlEA4oJIJ1V74pkJtffCqlaqAJLS7SJdeKGNnCl2F6p2abi5aHIMEv7TpIm4cflPrQnpbQTEmkA0aAeZkeewya8Xpg8afLkptukqPQOOxKwwk1gh/UFh1xFQZIa5qCIPGkNs1kKk+DVA4F2AAbiXvYGmp908Y6fvECI0iYEkE8YQSaYoY2hOmDu5Lgf+vQFakVBFucaLEKHFYnIc/fAlDhZij1pdVgmYTWw4qbb5JDv033pvfqX2NQUIvGXyoD4D4c+mGSuCtU0HRJbfTQ4wk74WilVfuyK2QbglFRwAp4rRFHuGlHoGIuri+bc7KnwHE091h4HcApkNSlatRA3jdSKqPff53RI8HhpWUnzPvdiOCbzIefulRdXn1FygOy6rUYsKYe1DLsfPVNRM7fVOqnprJMxb8ZvyB2n1aSaZ9MC8tEiOkyEa5L3zK8eZNizVPLPNScTp8OXVe7tjouRYCxrx86HfkHyRGkVBUzDutP00MO8ZHhOVaap41vvlFqX3yRhKBDzNkuDQg7wtU+kwyvAsh4pmaexHo51peX0Z19Iu3mJydIAnxhdmtOQOYjT/sSmjQYI/jVUSHK7s3lG9U3loxKjJKZ72cbP4UHFdXa+9FHctZcLRWvjCAq02xsBGMtI/7MgSA6Bho5CNc0Fj8VeENZgHFQIHV+9205BKW79ZVXJCeVAfMcKVUxUto9+ZhUh9ug1jSsGvXYNZr/Z/p0JSUlATvAiibIPDBYEkyxX6GBhiEIVrZBXbUA1Oqh8YjBqgbBOPZ9+oXmDtujMmkyo5FZxnykOOoJqGtV+vBsNQx9HrN+rePP7DK+NWvkudRqqnpUm9W7aJxaBswSEGIaB00/H7EELX8E8xKRVx5FMhxjNkAp1NyHfp+hfhgPW9CFUZ1mUoQV0E+/PVJdZevWUkHEOP/uD4HZhyZlfIObGlKxvAzftEaWX3OD1EcFYETrFrLixlvQbCFJuqLBRjCETClUEXK+x2bPl0VXXS0j4deHwf+yhj2JkRr/bJdum/M5D1ySlXfciaq4meZ0XqYwAQ4p16q1hEDApAFzELtiDQQWAS75aoJ3RgPEyA7oG+BgHDQ6jrkegRuyBGk4pU2mWlmZ5vTR9x6RxRQeTGkWlfAKRqlxhXbtpen11wJj0V4ZtbjxK7/SmnfmYH/mwLSMX7xc/FEMFNkOXVmx1xmANB8CDHf32+8A8bhPewP4UZk4lZTaNiuinDS94zZpfAuaZkJA2MrBszIOrQdCZCnO1LJzmJ5WA51KDS3gWdrLkXTHPSfDwqwHPDgeKLyjKEpioJF0q7EYB27rggvbAK4do+X0rTlfLeRmfMS708VI9rNKLdwSytRYcd+rpdPo9lul5f33SSDQgByvXcsYWJZH0Rsi9dhRR4ibuAED4V1fe1UBO+uBIM1BsxkqxDL16kkrxB6q4n3eSy9NrWKtjIn9p5Ep01Pya1tpLNz+bxE9hka+EPDDw3/MQOuqahIJf4OEloWDJWNgstVGR5wlV18jjVAEk4Y69FU336bVSi5Gd/Gcqr37SFf0zAuCP7rnxx+1qsik8Zz2QNTAeBbrqHkCTc0xF8JvBnNhDCQoLnY0ACeLx1xsItIg2FHz5kgoIp52U7n52bExsg9BwJ2ffCZZSBdp40WOgzwN4iJEuAuCIzUGDJAUWiZXXA3gw3ajFVU9uVFPME1SNm9RoEbHl5Gn10S/oz0078wGDx5JQVxjeqeu0uOrLxBDQAMEdgTmZBH0cQylszO+425k4/47X31dtr7xho7V7XQj0iOvgBn2R3dWViSq9sZEyiDFwzx9+W6dvfc3rrNb4qBNlwJ7nYP2YWreK9ObI7MMMtGAn6pg/uxq5A9LomzDBmhAigrDihBcTME5ic/ihBaDYEojZAcKH1gtSTh4YdVNxh/vitRnLgJ0TN9RGGcnYD/gTrAIinPRUmga0wDCtALuvO7VlyMoGuwVJMWxlLoMDnCPrSRYrmuFFZWLLb/VYkujA7T5Kpn9APLeyWB0pheVvpw1MvENYO/RGXfg1ClStnkLNHxFAJrVmqQh7HtJhHqxY3cE1cFfp8nmJ54WP7SR455W7NZDBROBNrvQoTl69mwFmhmLDTuMjFZA+bLSCNmDBnfcDsj4DlmBNHp6fIxqcKJiOz7/HEpte+kQfJWLzpPB4KLaZZHpTToGhAZJufqeeyRp5y4Z9MfvqhlTjx4Feg3mEIJsyxEQI4yy+d23yx8XjJA+k76TdYg8HoT0MbXxJkBEKVu6aqRWtjFaqaam42epHwxibw5frinMcDf8SVNqasCZ3EDCB3d++IFi0E0zSRAVIIe1UennlfaU7k7jhjQglna89iaALV85/hmjZtkmugpGKNuiuaTFxKhVYMKaRjNSW7ZC7IGNEdfdd78MAMpQg1MOI3PhcmkicV7QLtPadYRFcLk0Rfddr19b3I7zWWY79PIgDXoIfu5KdHAx2obbzs4pzGEbBmHWHcayzrtM3Zpq3pftiv5tZCJHq9FfOwEi5rjjESAzk0JwkYE1a9FRo0Aw04UpjUNCcllG6nM+gPanY9CoBHOwxK9z0bLmACXWheMv0frwsu1M2XMClIKH0VatXDHzsXgKNjzhnre4HZWaEBD6sRI+m4rAuiuFta9dXz1cC513YyHEU3fslGjEiBL5OzJDRkwyRUhm0uCApryoKGh5DF+9HIVW5bwCjbTjD8ZSn7h4D67YWZAnMpMS1AoKgZCpgh4P3IpoYOf3ffgRUt8LDc3SIoIi4DjpgjWFC1oNSjF2/kJZ9/jj2n+SzM4u0mwPVx0MX5RgssK8yHr65ORk6gXVZn5g/lkjRqqZ2RXpOm5qWmKS7H7zLYlBO6uq/fooqN8PJYnLkX4YiBK+3/sPQmO+/UaLg0ppzjHqTG1AxmJKRP0K1cKmQwlN5/Jo0m/ipSRUc8Yci15Obd+iUcltyApkIyWh2gufItikGcyvSATrIpD3pbQnSZlT1IwpR823Ci2OKS05hoL4GjQBE8REEmqdAMAmbDUETFXlHr2l17dfy7zRgNviZymYqhQ6jJwSW67EjYYPZarWkDlID5auUlW6of2w19QudruNx60MT2kMQZKJYOh0HODBKrQCgFGu+IeEo5S2CTINa3XNqJFCq9UwWqFHV005+QqQ3IwMdXP2oSGp6cNnIlua8cgBscKiqn/VFdIClY7BIDSOGfFLIyw1RaviuAQzMB8xLGAEGDOfKUACLkMpsBaGOAEFTV8SyaZWGxtMsi8isOOIXbCgqTGwHgayxUaYuB9vVMzlu9Z2Lb3jsC4P7kHLbw8yLIeghDJg0mfDCtXAobYNo/XnNJfkPjgFTRQ8jK2MBNNzr7WhNONQlAsaFjW0da6Xl04d5ZqLw1cJXadlxF54xOKbA4KQsUFhUk00oKkPlzcCfJKMoPc81IzkpmehvdsodH66WErVryvhAJrlKkaFFr2Bt/uujymL+rNYdZ08eRKpXQZg2PgiHyYsgkpIo7S4/25Zcu2N6lNGo669JtJX1Qb0hwnUHOm01TDhfpNOiHb/DP8wB8RnutxYs9IARAw6jIMyucSaCJTQL/FHTtQg+0yZas7JVNmLUkIePMn0Ei+bcmLEnBH0k0i96YWAC92NWkil1R8zVgKD2YjRpDeouVMAM2UOn+248uCrFTCD6Zdn2zlplgGlt0GVy8pYNNhccOU1GrXlFQdTkAAJlg4n79mtBT/dEDBbDnhxCsYx+LffDQM6VkNxBEGip4DyJy4aUeJMFC5NBXKRraFV04PIiLxjXCMT8YS9QGjZHDB9NgKIqgGG64S+NQKvz8Ym78YhIavRholzI1HTLKSvqrhwrEn1wUOlM6LEQSho4t/aaovRfWf9DQz27DPg+E0vZCQ8oRj4fMZdmE5acNU1aFWequyh5cAEipCp6Mc7+WZ3YCkpj1OP6iI4SpM+CCCTyF69TGfYIszPokaj3Z1wRt4poNPKoKehi2XDzncJVKKmJBSbyonrysuWrVIQVQC2JKJRI0Bw4coBvMWskUneeqTW8GHS67NPjPaHkuE8rbtQlKYsbr/P+L7jRifj2LU9gPoasBRwC061Hq06lqnXAp+w1sLyyRH0ciS/KWoUuJlgZMs0dsPuuhTCBqDhPQRVbUfiOTRFXoRPr0zPTcX/cQ9+aNxCOj71hNRCNHkeymTZxYawv1zkV+kCjEag7+B332kRACPOv2Ig2rZKdRDhmsbMN+hXI31IVazx7ozOHxQuJH4lHAxuDzZqJ8Aj6ajeM2xruuqUbdNGev/8k5QKDZOs2GiZNXwkMOZHMDenaAcyuWzj+tpksM5QACjop9kNg4lHS4QYZspr71gMYsEBMxjrwh/xgrFonbQargQXu2y9OjINvpa7TBjMvQg9FKEMCnF6fPiObEbzg6jp02UEtAKZRRmhJIzvbLYSIjTwDnQh2vj8C8qokFpS/8rLpUqPHlIRpbCbAQFl9F7XFFYS59gHAJowHE3MsJRtbablrVjaqB8my3JUZulxTYoQMwxvexW0Riai6e23Q4iZWghFwFHTY48ygBlIBiS1LMBNpWDJsNGFtfj4LMsEmrLlfZ35qlKHsIr66UdZjpiC5om1eIZuVYAEhpbW/vaZx2NMTr50Kaxlee2JR+BOGSiSthOfl8oQZKbltBF81K4kVoKerELgOA1Nox30ieOy5cWXYA01RQvzC3Bu4h7tv5iEFm4x8+dL8r4oFSSm3yKMdwiYSp27SEWg3GoDbhxcq7YGUVn+y32gMqJw7YSceZMbr1PatIaHgaWzw49JeOpx19xznbxRMr6fP5sgMEd5G2GbDNz/SjSjObEBjVIY5MRjIhBLYEORKoMHSQXMrVRZ4DdYBUkQGD1zBtCheHKTUvA7INaoHeEweKkDVbyxdNrwXCkpKfi6Mdko4b6v20i6vfeuVO/TU3LB7P7lK0lW5ikRtGU6MPMPaXrbzajfflH8IW2JqJqDAyRt6WAORsIiF2NSgVBgXtI8Z6SyI0zMfJXMBpzDwo+VSGEcmT9XfSwSjqYFtUtqvjRGQUynic9pJJXjWwjf9CgCi8TT0/812HRO2IM4w2XSHpFRwib5eSbH6E6uBOyX0VIyOk1l3tcIJKcIh3PGvUYvWwxT63ttplkdCKwEHL4ZiYMnAnlkEMZ1MiZWwmDWb3//Q9n10cdy4UZE10GETAOW7Gx1lpsaUEtmWqYsHHeRdsdhmqguD/KEkHXB584Hym4Vqv32I1aihTMYc4VWbTR2Uhr7wLXT9A57BsAudWHd9iGNuOauexDN5YESphORBiohPBtcdZm0RUYkEJrVNv1Ih6Y8BX83FimrRGg9gpCaoK9gozGj4ZPjIESCWZxyWO6TScdx3YjjoLvDWgfDWNvgi657+ll13XyFNf3Q/cAP0KdWwWbdDjI39rdUxSoyZMqPRpApHsZ5Jtt1g7g5d1oSWhrqpOCYIEmHBl+OQFYiTlVig5OUPXskDUAndmTS1nyKRqQyQTAuOFRaPnCf1EetR2ClCtqck4cA/wYgVwKtN8ZMtKpUZBTSw+E87IQyy4kTZWfmSiKgsx5YFDUgOHIw9wCsAS01A/wyqDya/yWJTOhBK1i4FJQi8yTlHOwDU8Jsc14JQikCmHotK+f66orTskJXYWD2U2Fxsu/DIaBHCcohkCwAyojxmkAopr96KdNbRBO//G31utLny8+kWv8+xoR1Ft6Uq5oQylpUIJUDiisIwZglODlT87C6CKaNr/GnDdRTmfcFMK+PYIkHVHMJ6u3TYebqoYZs7ctmGRpc8dPgFdMQdS652LsAW3kGHVoHpWMBuFEFXXJ5ak2uRLRsKb1QlhjRqLEGwjSLhucvBtzSBhrdPBdOWw4bMI/mrjHuYajgYxyB8NBm6LKj2B0IqwAQKGGnikYDI+z9/EvZhIDh+G0bdJy8StKX3Xb65cafOnxQZsOczIg7ISE4tnnAXPS2Q8qSRJSddEI2wALY98XXGowLwCTKIXjYBxo1ENqSbpgSA8dHbwp7Eg8G5oEZiRs2KcGoIMT79OU7QGi6/dHRNzcDhDYHn9kop5A3T9m/HwUbMdpJiHGXjsjXN7gKmAg9xdcIFnoHFmTDe1qitc+lSc1qwD2ffKECWEFUAUEo6b1YOrz4gszCcVZaDmpjOyo4XBJaA/0BoABqovmoC1xIIWBPxzFwcAcq7bO2NhrPNm3L7ntQD8XUFCWTHMwEaXGXEeCkRdbut0SBDCGpAc6JrhQeB9A8dPVtyDSht4ByOMYWgLTtuLWrxA+nMxl71TBcHiDRC9DyjRZtIyAGG6Ctl3mPlihpiBYVIwDFhyJ1v8gfHKdT365nL0J4+MHSVIFKJCnmQNrLRJ0/FSyD6On8B/htCppt5OCkWlpT6g6gaUavTz+R6gwIWrVfQu53ND0HRanulu9hAnVHoKrWkAFmghogMoPmxQmvvB8dZnt0178XXn+9E7WnH2+i4rZ+ng0q+yBnb6UWJ8noJYsd2DhA1TKDDyBeNw4VrOGcY18ZZa4u+C12s+1i551KVg21GzXw7J+nxOhoJZt37/rlp1K1E2rPHcLNA3x4zoXjFAHoPRKZGwBNouk4MPVgtJyKQTthpspa3f+AI8GNpDVoLaN59n71rTL9uC3rtPMLBYKbqKcicqGF11/vBSVBk3glIu4emLmN77hDOiAQZ33IVASfVsFctg0puJ5V+vZVZKQfiLeAKYzWJbHkAaC0CjX1+7//yRmvcWFqo/VTFcCgGe1N2rFDTgAVlw7orgb5OF6mvBBkC4ap2O/rL3ESEEt3bQ7F0IMFvph9KCBazj0b41+BGAfPoLd4f/aaqwewDQNQM0bBcsB6+rps1eCPtkD3IrYqZ4Q9EGsX3rKVw5is1TfFLCQLfb7i2q0mheWD/V982x269+aZjhWhbg3jDUDUoXqQkOwqSBszOm5TjTTTZ184VmIJ9aZRrCXIaFwB7EX7l1+A7GCfALNrtD7SkZ6ef8FQBRdpTwMIqlojhznj4RKb7FGJNL2DKVBL+9rmEwAAIABJREFUUxGhxoKyloWN31AZshaER1glo8ae7eB4/JZatrofBmBFq5iL1PWDD9Dia7hBc/6Fy3Xq1CmGdfSgAV7fV68lvT//HLjzgRoR5EX/Ow5dbeg/Nbn2Wln7xJNSpmULlPOFArBypZODhVlJReOk7MoC6UW0XlCZ0rrAJOxDQCMtveEm+HbAXztmNiVzJARIe5i45VqjJtgJoqgvpYEhg/fWzVAfhwLST+IAQVyLDjNJwBOYQJQpfCE2YAA6nJRHhRdNc1Ju6pFjPjEBEpVJOanhiucPR6XgEZxsyzx281tv9Aar+Nxs5v9xBUEj7IYGJtNfggyDtQB8x3e2dVf6hPm6EgdnsulEJEzGnij0CUEelhfvQwaeiXMFLHiEr9cedaH0eB8981DCbPPRNjVqc9e7PvxE1k94Xru7kqmNH40MBAJo2ThSij3WaA0psZBBFLlBje4vLXAOQWuYwarpSMg++fDT5mNkifq4Onc8YyMq/La+9bpqPYV9BvlLvauvllCgzFgebA6shOWGbFCDK69UU7s0wC/ROE1oFVKW/hDspatWlYYIynoZyqefH4OGurMOHdAyoPvDjjF6RBr7J2qKFYGrkGDtE9AQlWp8hmFGo6R47fz4M1hRE/UgFc3iYD+IZOuLU20qIn5k6V/LvLFOOSknZQ7SkayO48RDOU4Ik5Z33WbwCg7D02S33z3b/puJwPlyJIvGulBKTTl7GF2QD82ZI0kQhMyEqeVkO95o0w1KCQ1WKLBNEYSotuuPrj5VEFhXwVaQFT5tGEWm7FJTUxWRR8ORA5lUs7Z0RYUZNT01eh2kqewVBZx6+wlPytaXgFaDL1IBUfTpw1ACyGVhkMgJ5vkjkDN0NsxWIOgoSyjvkzZuhv9/oUIHjUdu/M4WyPm3QPPKoABEJHUxTRpH/VMyszp9JDJO3qRQ7GdYCrkGBSp7vv7KiYKboF0QYJ3Df/9VSiPybTYeXUUXLZQ5F1+qlVVqCjJ3pdyWI2NxXPZOmO706evDjMuCaRcKDDNFTPLWrbL5zXek56cfoNLuE9mOGvWLEIyx6RF+xgrHM266M/5T0Udk7kUXqx86AAcrVOjIVtUGI31q327ZiPZdB39BsQ3hxVzVYLc0Q6fTdgg0+aa4fJ9HgXxyB3q+ob3SiU0bvfMyJjc1oIE8s488NbuqGQ3aBkjzO2+TpjdeL6Vsx19nnHQtFARFgIiFcWpA1lGF3BYQWjSCZ0t4jBmaQXBNg2A1XDDdnEc/HycGpaOmgUKg8eWXSljDxjgVmkhMl2z9Ft2BUNBCYWHbQFOT1oF1Yi+m0rJp7zr7R+alh3lszvzTAElMxdYY2FcRldUG9JHAABz2AYYJhObOUYvOgzJtnLsIjEnakSiTUsZlgVu1EDzzQhe0aIiWJ9pSgU62Aqy19c13DX4Cr7khpJpcezXOF3jc9PhzUKzFMjsRchi7P56dC6li1/TI3LlIMU5CFmQ1isiMcjFNY836qobTjILJPFmcArV/l5eeR53/5Zq9Uh45w6UI6EKXi0yv6RuWbeJBP6APHXG8tcePVXOWZZfr4Gd2R978CCrrKqPkMAqIq5PIhTdGS6Yp3XrqLZk6IJqJTRR6oO11/cuBpnNynNz8mUOGASATjQEaDUPB1RmagpaDaZ/FPiumZ9uxRcv0npE9ADxwJCMXKBi4eEJIebFri128Da+8KpsmvmoaMTJwBIYu36KpWhqlkZ/mRebYDJDLlokvCwOOLB4iQbjQGGHc1k2yGsCHejw8ElqJBEtYbBiOUWbpJ1N3re67WzY885yehjtixRLdQMscZ9t0m4cmE+2EBUVTnMVIrdEU0a0YaT85iE6/ROixo4s5qsikOtmxpeOz6HXHtmGqwdlo0jCiL8GxexAzC1vRCZUXNQOjum7FJhgLjm5XICyzSqgcq47UazmAO2hm+yFWYN43B3soXJiam/ED55m6foQLO3O2AigVOIqll12t7bpIrK1Q7NQagcMDSEetfvQxVJOFazeliNo1lQkJdOK189MvEcF+WGnGmNr5GpMhqq9c21bmIEYKeQ0Ccj7GUuTYcjLSUOcxF91kDmlTi9JoGFoRYBUKaTKW0gSBPPweuCVhFawKrHkysk4m/uKWMDSqIFYkkm4g08oeVNqhT4QWLjm0yLWOQ2XbjAtGmvSjuhv4h2cSUdjs1tuUhosV+M74Lc0yEBezYDGKfn4G3Hql4gk0/K7AACJmTJxITx12INU8AoyHmzJlFwa8QwBATuWxXjyX3uuDnYEIi2T6tLQ0rcPSo3OxyFMQOGKevs1DDwGOi/PVENyKQSkiG2qk7jsgA3C6TeaRo7IbDRy7o9vIjy1b69FE6rvhHswLD0DJqpp8kHC5MC1njRwl8avWKaRWNxE/u6DSrjFOFbF+FMdwcud2WYfOrtGIbvLEkS54vjXP5o6/XE1wdt5pj5ZCoQBUaKpdhZwH5u2L0MhvaPTavJKPlOJo6ffZp5gXUh4gohxs7uxho7TMliY+kXb010Zjc+eDsTo9N0GPCNoCMBI707LGPwPdcWvg1JseaIW9CH3eMgDHHYzTckhWfL7yVYECPMPSeyR+/WZZcMnlEtGimfRFTpjHJ8ViXTdCm6QcxNHcaMSorbud1kVkXAa9CMypiZp4ai1lTmcuahXpsdSm7vrE9q2yFEdjJeKnKbIwa83UZz1YL6Vxr9AqlQH2qWo0u0Y6yeimUyvXXz16ChXSIMMtznunT8qxtpxDIXZ/+pmsQ3EWA47d3nxdtgNOqjURiE4TZn0BuyjjubpRzv7vAmx6zYOPmLSibiIEMGoNao8YLZ1fehFFSBW0YYfLxTZqiL2QZhwLz+SnwIQ5ZtH9aD3gFhTAVDi25TN95wM/TZFNUAisP+cz6OJUwFFSXV59GUyDcmLNFtA7MJpScQhad28oiG7hbDTLNB1r6ZhrqkEikUsf9B17K2KcajWeYdudl+1n4hA3Im0lbd+hKEFvmpPzoK6iwCHzIzYR3shYqSm70ccP5eNDAUMv1wyHq3rzc1SetNxM7OmvXC4yPTdXj0IG8cxEAIYdOnqDWRZdd73EgyHCoe1KY+N4ECWDNCHVq8liYK6H/zpFfunVx2kwaKL1Q1CtFomco7k8qKx7Hb30Jqopb7qkerTrZ6cJE9Sy0DQt3o0CBHYFTLAsNAMk+TVGFL0rPmOJcP41N6Isdbqa40FVKkkvpM8YrPGdMJnyALD+mklgUQp2tCMIsRki2QxIkvEP/DpVFl8PvDghj9BcbJHU6+uvZQ4KFoagCy4vMqRKcDAGm4ckAMzRHD7o7wMHaElsj3ff9EZxbVbibIvO5gd/gHhSAG/uiZx7tQsu0Fy9rRmwpngNmJpMWR0GEINrWRaZCM3Rw01SAj/DQwyN5iCFtU8Oz1sgcdC8RKOVhyajNRYK9JY/Iut/+9K8t+ZL9BYmMGsETi5Ogt0O18gDwU9hGrsSWp8uBVQjO7i2hSBtjLPXfL8Tg865dLXyWNqqe2VsPFYUdkcnZV/6MdHy4oi6IIKeERsv0VAOBwGgike2IisxQU1zjrXBZRdJi9tuxelGzXQeRqHQorCMYwSa+s6cAmIkO4CZWAPQFt0t49LlohQa2IkvPkMNfEttvMLPmzSmET78FAUolQ37ODKesP/nXyQz7jiUBg7+0LZjzB5AGUGw6ZpCuAVFVFDkKQFpDZFlyAZ2hQhTZrl6IthKV4QtyGwHY9M+nM8pbn1O33llesugnPBKaPgEnJoxYv4fSvA0AQNCShnzn+2jgIrigX+zwSR9v/oCmvl5jRyboh2XmvYN0VOMaTMesDcHQsQUkJAOzGma/X/GCRyOr8H77kLqYRVaUttoOoNrhNx2eP5p72gXXneLVhhpwI5SO8Al3dEAogEi/sZshCaHj09YMKWjQeIhswFc9Yh5f0hIvQb6N62XzdCuJghEk/QhqTtiGMz7J2XQLz+cFgDKB+xxA4pj2AmVMY7J6JHXDMd5tUSFmHYdxaeLk/J85sEpU5HluFGFUTh699N6Sj0Sre2ayMrUdqyTboMDIFaiMUb0nHl6/8o46ZVWAY/pPtulJ9VqetUPFYhZkoPUH0tvg2AG+iOPqwTpAHaMGVmEo3eWBxiLykBwLcFZJmZgbN+kyRrg1HP4cEUCTcZOrrQ6WHw1ECcBB+C5OZqpga+ekixrUN7KQ1BsH0UKOaIPWWdQGTTipguo5cglIWjGL9BGCrGZdbgvg7sKcSauFSk9tq9ug4q2aqjdUGALAgZ0BczeKThax617ylScBoUhEmAJxMydrw1arTvFdtkNYYW2fewhjUMheW+atTpKQtN4eoIT7++RxK07NN6SABAURQEFvDaZwRhowpuyY0EV3TBpjtJvKlQ3evaVqhCh/LcMYCJaGizF7YlmL0xH6po4gtgKnLMSSKE3XRkZGarptfgC0mwXgmJrUAl00Z5tKNWjFDJH9bKJoUfz25xMvlDz1gbD8SJwhm/Qb7TtndyQSFveeQvSjQdSQEqCctgFZsSSBRIBwtdDDfH6AWhXb9qPBqUWRbtBKJO1mECfjxHu/eYrLSPlM1TnEM0ElNkgEFQVVKAhMKHBqrj16xA/GOI914vMT2JqigVNh5TlEUHMHti+eQRmHOVxwKhU645eZTpHvou90N7/CmXMRfAtVn5GY4V+qGWu3rePky5iGkvt4DNeJOYDv0zROZrLfNjoAmw6/PpGOHarwyMPIaicKzMRMU5CayU/9GRrBuHSHkL4bPfXezj7o1VV9hkOr/CQzHOFkioK0Dk0wzT3IJYdx4OjTfmmV1+TxJ3bgHs/oWtSHci3bji04QDAOWtRXcmz2mhBhUHoalNMZ11PwSpZDr/+GAKsVtPyCC9iLcqhQzJ8HccFKVizMy0y6SMbxSxM5x1BSpjR/MCwUGDYK6mr2nDshRIGd5D9CjQNqXEE0BqLjVQg0s7g7wguY17aE4BBadBh9HJUezLjBEQqm1o2Q+CzFhpgBKKFuHZv9tlT3plMzO8Z2kHOHa7wEqRoj8L60BiS46Zp7AkXA4oEZ1EghVRCg1LtG2DGRuAaA5CnUKsRBHoYiWPWyqDpikKsnX0nLxZLIIUWTpnevMYaXONXMzjHNFYV1HBz8F6i0W4phpr2IFceg3wifbAfmzTXCK49ZcUXisu9M0Ehl362GTrhWuw3U1O/IwZA7LYCImjSAnbaCeCOan366XM0yKgRZ1EfjWm61OhY08sML7OQY9TCuVoHTcancFqGoNwuFAwZwIZplGBy7txxA8zhBrCuYNyG9TIXII5mSF2RmY2r48zZYRy2/9437VdZhBLHi2Gi0+c0S1Y0trkwcdK0W4QuNQpw0q+ZakSLt2955+1KRATuzL/sStVUQVUqqAtjBd+ZCN6whBmz73gKg4ZKAiI60zN0v8DsuYiJ+MNKyQY6cy/KRDe9/qoyuzZrgMCNgFU4FEI4KLKqrtcSWHwBcBW7YN/rsfWZrwDC2h4Fwy8CQ2UjbkJN2gKCucOzE0x5sSPAztS7/fSx5qlQ3oF4Qsqhw1IWUNZKAI+F1auLjEJZwIJNOpJMWJhhVFlQ2/I9tnknnh3dfwhGUhxGVrak4NBTHgXOeAhTtwQ8na4UHEKh5nZOIqYC4u+E+27/6COtjyB61DSzpLZHvIWdmJ54XKri3AfOOZdHlaG/gPIY/pdy5JAsuPpaZGU2Kw/0+fRj5OUBaoL1wkvHp3GGs1HHn99TpqfkpuZlU0pCbn9s2kpaoRljc5RAkpBiV8BHTElBu+RBZrKg3Rxo8BkAvYyeN1vmw+Q9jHpko5WpKQ0UV/Hj9F+wsJTi7HNHEA6bV2cANDMTvi0xyBrNxxhoCtKcVSmqGsUpDNGoqykooeScDUAFK7v0BBssY80hF8jASd+opULizwaoYSoKh0wjAhPpZrmiPTTTsIlb04VMWc256BIZDqmasm8vCoqaqsVAlUCCOBV1GBH9OtBKD0gcUj8XAtzBAhwSpbUuilv0GJwFwCiwhpm0sUGOlk1ywyt2aAetVEatp7TjaHUMrR+7fKnUGDxE+n3yEc42A86huAd4TWAKZWeTOX5H6/iayN5Oto62KAm5kOnTY44qU7mRDYnDGiSgSCnrFI9YZM028PaAQPdAV5c6iHskA0WmNQQ8SCQwCAIVzPz0k6pYOCZF02Gv2Azl0G+/yS6Y+ZHdukqLm26A+V1BiZ8MaKwLk3o826U4eTBrNguYgLZzQ6O7qNXVSiVTFAhx/dtRJj6Lpa8VnGPAReS3rTA1T1f8vBeijM8QZq78WcD0ps+CsRyMGW6YlzGweKTmyBfMsddGkJnxhQj0xaNrYjBJBRYHn0cY80qAxXgSDxVc++cnwCq8DvBwJz7D9mU0jJ0AaUn2UueRmZnJRIcJsvEVDHI2cp7ZCNCMmPGbxCPVMaVrb+0y0xFFEg3GjpODKFioBfjffAT6asDv5LHPv6FRgz2rToMUWhvMU3N4pJW/DAB+vA6Y0yxQnmx66z09ycVsQL6eLT+IuXX0xtdiDwfeSJSYRzHfxEqbheER1H8MH6Fn6rkcMEdv9LuvjwM3zBg8shW9AFY/+JhqdJrQmp9lfprSGATngjS/aMtm2YmyVA8EWpeXnpNfMM9I+JORwEJTqCSgMWg9uDBNcOjAD2BSVhp2wUko3HjtIuRobO3ffpbrFITPz8DQe3CCDbUiA3QDfvxBhQnTdhbDn50BABOYIGrGLO1sU7l7F+wJUZGWk8/8ECVGTM5rcZKIfQm08FcLAvwlopW9KH5ioDUPzMUYDRttWgQm01jtn3lGmqBjb+r+KLh+12s1Ym7aSc2Q1AQ+o99Xn5OFwFhmPgq0AkYhB/ciECYITGrNby8YSzEQJRieQwMe1PArVoea1GdPuA5eDa7IQmO52EuhID5j832iVTyGf5lRAE0TFaf59oJ9p1xSZCZrSPhZzE/BYaR2/L4H2AT2RmR7rIaog6/cvauUAiCK98/JTpMsFNPohSxZBlzN44BX70Hb68SNWzWtyTXuh0K3mv17K70YCDAF0dkXyBZo+c5JmV4lhfZzh2GOhaOfvfjmG+QqaLmTqJlmMUobgClWP/+iHuYXjX54Y3DUVQbSW6wYuhCttabBJ0lYhQIFBrfAxJp6oBjBplfs0Ab49rl6f+YWU1la2qWHRpg56AA0L2CwLaJBI7NImCS13kakW07CnK6EFAlN4CCkSOjr0Ww6DsjiHwgmemAxUNOE1Kwqo3DibCl04BGYVCTMn7p2124pvprSjI15z9HS95OP4cp0k8E4pNOTliZrX3hJjqNvfzb6BfDQAQ9+DkZPPQ+CQj926CxDIQSrdTPwYx0niaUEREmNxuKUaEAsmWJqCheHVpNmNCDQiJ22G5kLqCkvP7TaZraEbcIL2k0XzQCnnZ7i+xGHGaw/XgL2KfIj3I/9PyPrAQx6XhaLekzgyvaYa/34w9IatRI0UY+jYnExauzZPEWJEutNVKEyvbNWxEWZUEiBECBt2ECh1ts7jHnGufmMlPugzVYohCmMqGU19lTA3FYA2rPdbOTbexvn+br2XmvJGRMVhSNAVTnyb4Xd0xI159nrdxxDq6h5soAnC/TO6nx/HC7CQ2IMrbMDVCyAWW/pYZm82MciC0rXgyApKx+Z4iIAqTsK4UJw+AWFiVo3ur7EL5xZ6ZyR6U2+1hgXvEkGOsz80KgJjsR9VRrj4MfVqGAjKIUN9ssBhVcDKLwK6EbD7rMzLkAzQRAxc8AzBwz2Mr2vqd8HwcEGYFBDzR4ENh5GxP4z8zfMWpY2trrDuBLcrJSDKEpBiutk1AHdOG4oe8QNnDwJUU2cwcaNhaZe+dDjsgOBOVO040al3VPS9q67vBu0Bebm6sceU+ay2QVqfjLUeBRZ7INWjYc2749++5lp2RIcEoigSYxq/46P4cx3/B6GYphVbFQBwTcOyDc3oKY0xVRjYa2s5jobQ5FpiFfIg/DgFQATli2gra9MrWFquwE4UjPPEJE2vLCxor/JsSUVTGe9PfYsAVHoOThlhfh9CllGoYmNZ/1AV5wRSC3NfaAPm4y8+H60MduN5o48R6DGgIEyBGXOlhFVkPlmELDvdg3smjIOxMo2g8o8uyVV1NgLzPgCplQrk9qX9GO1sBXc6vOb52iVprqcDkMVes8Gvq3W1++cRQFYwWUtCq0itNYHxkF3hqlt8gQPqDT1M4xBCQ5gqaZIxw5oXsM4l9KH8yyuIYHqZ1M8RTJ9VlaWvs56dK0P1ml7ZDaQVmnwzUYDQLLtow/kGDRgpycfRxUbOtKyaMNJjR5FTpiIpzErFsncq25AemqaCdxppB9nsVWpgXr1dYBHomAEA04B0UwB/JT9zzWyXrOWjF+DKicSDR6egzTZrKHD0K10HdIanJBpacRnMo89CPXjFsl28ugR+QV967IBm+WzePLtuDUrJRC18BRgWXHHZFLr9miqYJ5lzrcTtPu6W9rgAI6pONBjEASJWhiE+LLbL0zk+PUbEXz5WDo+/DAsiFryfdNmUhOWQXdUC2ogm8KR+HOtwrP1diXjSkchFP1h+2YRH/Km3EryGHzfnsJSko8Xd28VTmjfvRDpI6bnVFaDVpj37o4KvYCwMKUZtvNi4JZrQ5dmEZqMMj5RGf0JhqIewoX4hLpbKjANRkNz+k4mgzz5V8atnmKhIFZBavL09840R9/Xz3g24Vk37cwrXKCNHdPhDPchTaWfSJBknERLABqbgTA3X/fS8QBWjUXmobpmH/xQT2GsoXO7XGR63UR1CZ3KJUiQozhhZhaqjEYhiBeOKDc7jdB0Nv30mP9kiszkI+ddgc6qaLjYBimmH8FkaQlxatYziOaPgptRyxYjTVeHrCIrn3xKtiDIw4s16TQN2z18v3fzN+OIrLWAcJKJyU7EVvOsMNUtkI48hkmtBgZnEABZjFrwPQgwaZAIgoEZAkaBSYQxq9fLDDbYQFMNSk0GsYgSG4fg4WLAKAlzZWSZm6OtEjReZIhw3cuvSiu0aI5Zs1ZmjxkDYQKQEvruFwRNHM1Q0h3w3XCv+ehsXjFEVdTxWYWJuDjGPSuZFH5+ob9N7iMXGnyfbEaL7qOIOVTo0kl6ITVXKhJZE1Uaps7epn5ZhceoNfcyHFDZUQiUBqLtNXPXhPlq42kGe/GdoqCiJSHrIhm88DqXYH9KtHbOfc/42TPtYQkEhlc4MEMCrU/0ZmZCAkA67aRMefTFRwco8h0VjJua06mBsEi/M67fmYQMNscwPZkCu8BsAANpufAlpnTsKhHQcv3RvomvEwSjiGgf04SBtjQ0xJjaHyYcYgEpiK7/AZywHrgAKmARDk9aYX6TLa+2AonG7ilMX/gFhsiFa1ZIuTp1TScdRF9/aNtBUUuKlYKGZz875vk1pYdXGfUeg1SPqZIATh+tu2YAkGOi4jigEsclNYMmD0JEfNu772m3HQOsMGb9hcsW6RhX49jkkUsWa+shs2hMoxn/WnOlWGDWOE/rN1i7pQ5DM0teeY69bXKuphzz7xKtL2EbxnKyp84bBV1tTS164ets37GfLeozJWEopQnNmvC5pqxWRaKDyzemuomua5UmawaY8tLUoSn7NURpGojoT54mo112zGtcZwtyOtOYTMr2z5xrsxAsbdbONt6xnn6nksy/JOlMe5/inqO4eWdMHAm/p3TjRSOYsfp+xtCdWRcPrWTGxfifgyFwQuz6N+9nOlKZeVpwmB1XSebrskyvdyDDo+0uTX1ee3/4UZtkjFm7Ws16S+TEJ1Mo2C4q/OwenNyy6fnnZRwsgw3QBhqZd/DW3s4oapyYzi4E2FTAKTKj58w2Gw9m2/PLNOR2r/JCPrXFsa10YGSWCwKmGwrEWuUuHU0gBWbnpDbt9LhmA2DmeXkmJ8+FMPBfU0rZk00HkIuf2r0XLIYvcGxRBw1cankkKJSCjcRoiMwNa2eRWjtD582VqkCZqSazi+20ri4pAxX+XEkIzfc7vptZko0tTFiWAAsLlsL3tQR6+niJR3BQlTZybMtwqSyY4VQv3/RgJfEqtoYFJD5C0fQAMOkm47sXMHNx61H4/eLWw/f9otbiTPv253EYZVCU0D3zmAtiECaKXyDMC49LaV87MJHpjWA9TYk4CEpDywWWuNfGd6zG4oSS73wdpjebqj3mmPvW0ktIEwiAyYCgst3uUPgZ7IvDi+dp6eAciaOyFn7aKuSdmeYaiQDZ0gce0PZS5gRbxmltsMrkXeljtwauuBPqo5VgoNXnXX+zHshI/LIXosiKM0e7qveMBWp1zx3SGed26wmqSCEtvPl2rVH3h4TVMzyZmycx6liJrBM997v9g/doWq4hetK1gXlvBZeJvDKNRDSVaXvN9sc/dummJcQXAIjC9WEU3Wg48081DIMqJVT1hZlVNaTTiKOwtiqcTy+K6LWu3ccCsPcrLq9dUoawzGJbVnGPDdYAk9c20jbYZdpHaRpO4znmPRUgepCp6V+oaVdnr5XxYRlQ4Z9N2xcnDCwxFxYCtrGJ71oUda+SCFBfhvG9R+H1tuvluy/2/md6jjIzszcaJ+J6EXRmtLzlQ4PSs4LEWFYqvCEQDC6gaAvxTILNhTwpnksmQQ8wErUWUpC5TET/IEpa5yLlMnjWDKnes7fj+xYUOFiThD8ZWZx1xZUI7gJGi445yx94VLYCH69Gic6I+HxIeoMo0Gh7+/vu9EbCvwMoiJBDE7F3BI+aiGZcvI9aCAC0jMKhfqZxoVvmoziBx2Vpuy6anMh9mxNq2WghX9oA5dXxgXtk6sChmnVg8MlmKoyJSg3OoKGxOPhz1+TJKDi6VkavWCGVkWOnwCOoSNfHN3IPYWDvcaZFtq+76Bb55FW1b56WdnI5nBAqU0+OSXi2+1lz8Uz3LvyswvfSugEfUIfvHHy/axmeKMY87J+ugWIfzB0VROUcbGl/Nxnwf58zAAAcmUlEQVQIYxnwIn0RmmqO9jLxE11zjIGvaxWkc8Oixm0/Z9euuLn5romBVRuz2H6v8Nr5ro3ve3buvmvjO5YCYVgwP52v09fPOw5LY46JX3j8lmm5H77PIkOT7ixd6jwYd3Pu710z49l656f74tBaUfpImd4ij8hA9lxXs1lGqs8cNVb7qo2Hme8GwkolvXYBMZ+xPhu/Q43NyL8fcrZDvvtS1rzyhvfQCmVaNpT0mIMDeZxVL6DOyqNybTOsAp7LZhtxWCivr8YjU5veZG7p+BzQSTikIgZtoJgX1gi+ma3675TwBDR0Bxy3Hs52nzV6nB6f3BclskpwDnMb4nMCeaqhAP5JOimTm7aUuhePl17o1Gu0PHPqDrFac80RjL5EU9Tv1iez79l1swTCzTsTIfoyyZme43t/i5j0/WwBkxWY0/Y1372za2G+WyB8SEAOgtjLsJaw9JMOzpxHPnvY+gz7w2OraS3Z7/J5/N1XGOg9fJhdse+OFiss+IoTcr5r4CtUbDrazM2YyPbyZb7Ce+Q7/z+/Z9wZ3/3zXe8C4WLW26TDT3924T0zAvHP41Mv0nmWfYav4LF0XNQzzfj+TDXK9JygSmtugqO5LGPzgclHDqNuvpWeStPluad0o7yMom2XiEIyEkjvA39/DjDD2clJMgRIPDImG2GmIoCmZZSwuU0qjp9HGi2stEnh0V/EARSmjJG5alO5Z0654eEMNHtolcCMRJUcT8dhJ1SzsNBEfvDdmVFw2mOzLDWkShWZNWacnkJLDe976cITMITnWpOei0drJQaQ20s2b0C5IyGyxA/QPzVaTYOaDAySQH2Ex5+X1yw6WpIhzejGibyBAjCUAPqsJ/2GOg0++D00M9GvB6OKKwdlsvbvAFQ0BgF2yZ+U/OkADPGnvRcP5OB97D0ZNeczSqEyMgPgDt6P//ga/9ln8PvsEOslJJjmaJKqf4YhBcfP8l783ea0+V488u5pqLTkdyMAqgoNKa24Cf5Nd4m95pR8IUA5B3/gEfgakXce7FkZVP7x8yk4i43zInY8PTNDv8/v8PNBKAO2z6Q4zkQJLuetn4dA4e90JQJQBxCEojB+ls/iMzhXri3XMBcISN6vFLr88juZgOiWCjVNQzJSMyQAnW75Pu+JLJZZH+xtSKkQXV/toIvn4EAYva93/7Kwf7in7/4V3vvjx2Oxfrk65orl2Y0YbIF7oapVf7dj5B5xr7RIB3TOv/kc/uP685/dw6ycLFRP4vBPjMXSDMfIcZDGqOj4HmmBF9e6qAuFXTjktzifFNpv26dfyFKUfg7CgRT1AEdVF01n4txWg24GCcVfuRFLH31UQT29Pv4Q/eTryQoUHfA0FqL2bI98BvY0p0/AhwYrmHqjfWgi91pNp1FMpzkgCEfbPunTTada/m7bP7PhQFOY+52eeEwOo8Mtq5Saoxlj61tugUnqmJa+7YWccdvF2fb5Z7LszvtkyIxfpSYKIcjUxcFsi1xZ58Xs3GyZhHjI+vXrgV8hjp44ltKSgJRMLaRCRwODXRfntC/A6Ty/aumwed9+ln8fRl11E0Cdr7nmGlkGXMQ8HOZpr25AFPbq1UO++26SHEIwk8TNzw5BpeEsrD1fs/esXbu2/r4DjTJ5NUXb55thJfEiY02bNk2WA1dvr3ZIGXF8YTh7IPb4MX3GTrRi9h1bBYClOgK2PBjdb30v33n7jnU8oNJxJ+Lk26+/9d6L9+vatatsQt8CzrUmLLKxyE83RRcnXgcA0vr44491brz4TK4dx+L7WgjO64sHhNX3tcvRUqpu7bqyfOVy+Q2xJvsev8/Pcy1894X3597wc/fiPAGO5dtvv/V+zn6W7/N333GSJCmEvwNcdi7c4nIA1eBUaGmIVvGtAWrr3r27rFmzRmY6TV3tPvO9FXAjeU/OzY7R7hvHw6t///7eNeLn+H3esxPSp/NRAsx72M9y3I+j8Kyo+I4L0vf0KMBpW+f84bTz+ePqa3DazSyk2VYh715bNZ/D+ob5NRhGP5X9yo002IdTPNbhIAmezNEJyL4E1FivfXqCHAEk1eY87eksZHbt1IrVs6WHvIcttrFtr9VQcwSV7aueD6lde9QI6YKJBqKyigKG56KzBVMtQGdt1ZZaCgwU8idr0LU7qfH7YtHHjxWGbL/d/fnnnDmUINFb1Jo5r1G77UZH1ddff10Z6nqU2Pbu3VsWLVqkxFQH+IXnUNJbHrUNZIRPP/1UyJwPIBBKLXYCHWj4XV4/oK8etcejEKYUIgNQ73DzzTcrUfF7b731lowcOVLGoZy0QYMGsnfvXnkDbbj4WTLwgw8+qBrmHbg8JEpqhWeAmR8xbIRq56MAY/0E5BzvRWFy5513KuMdPx4nDz78kOyHi3c30qH1Ud7Ji5+loOAzJ74w0XSydS5iOXbguKYXXnhBn8/7Pfnkk8qs1ER8jfOmFuUc+vbtKxtRUsy5xqGqjXN7ERiKUJSUnkQB1To0qHwFxzPHArL6MEBTHXAq8VKcfPQmXEJqaPvaWhQCffjhh3rfu4DOvPSyyyUMZyrGxcfJPpTz3n///dIMgWkKUGr3z9HCjGO5BGc0DsXBrLxm4CwBCuqnQa9jgAzlPF5++eXTPmf3rzL6MZK5yHyc81coAf/iiy/0/s2Rqt6GrrYTJ07U9edYc6EEPgauhPencL4RZ83zugdnSHKN+L1VqF7lHti9tOvM+XCvJ6C5DNeItHQ5gtK0JLg3n332me4H16IGwDz9+vUzQdVCV8mYnpoblmA6TKKpYCBiwlldFxjG5g7mkEIyMC0G7TmvD7EoJD9g9BO9TMh8PQtYknDgAJtRHpw23fSyV4ZnlNKYhlZC6cEUGiQ0/e9oGbA/nh4qieeVqVcHbZZGaLVcCCTrdlR27frscxUy7Z58BGZYiFcAsaGSGZexSjTy6TB+IlyP6V17aDur4b9NMW2TGIP4J/LweNzknybrpj/yyCMyDDBmmmNPPPGEMh8377577pMEdHm5gg0ecVIwNRtdAhIStRQJiUxTs3pNmYB4BonmJTQEIcOmpqcqM1K68ydNcrt+H6BNMoUBCYbMxalTa19zzXUSFRUlkShNfvvtt6Uleq7xO9tR7kzGG4E15b15Pfzow0pM7733f9o7+yAvqyqOP8ZLLAjrBi7Lzo4MQUGoCbmgDIiGkEkxaTKSMSkDFolpIs44lQ32XhM40wROjs2k4hQ5MiQvBQXkVjNOk4zFi8EGAiILLm/LAsNbYt/Pub/z27sPz+9lc7N/vDPMj/39npf73Od+z/mec889Z3Ey4YYJ+ai5vcp9yHXRaItUmroHaboRojk9wv+XLl1qk56JiJbPETT7XLhwoWlmhBhsAvMALelAtnGZNy9MWfX7Z2KM9Pmb2n/eS+8VxnCPdq/tV3HS5do/UVOt2m66Bs8LaADt51T3zefTfuVonKMMSAgbhBl0mnshfH+gjVTOVmA9nAv7AHi0BQsW2HEmJDU2CAzGn/dAPwEtJsaMGTNMAwNAzBTvD+zsKWW/6d+3f7LxlY12zk1izIwNLA8gP6MMTghFGBrzZPbs2cbEeF/0+xMqIc/fCBb6fZ2qIvGuoPgwCvoMe+PaNMyf/x70GvEQDaSML/KuPzdmnHKMXZl86oXndUNspAD1ABAgzxp+SO7oO45YcWj628bkFWWiOS1p/UE54cg8WyG7fL/SGhF++Ka2oB5XfP/pw0e02Uh2iRVKQHtIqIhBUB6J+urUJLtUqaAuU47zaklT8rFtkZbco6U1Mv2QgaZaW3nbRE/Y2+dulbCSwNISX55XeaeW5Dc3TrLjb2v4o/ZfBzvWYrDfIeg9mi4GPRMJYDh4fXJjU0+bNi0PemzUl5XFiAl2uYQRthuTfaHYC5MaEKJh0F40JjPgyTc9MFrPQY9W4bmYINOnT0/GKEkmkxataudKWMAOYAKTte35k9pEhRb8ispiDZZ5xj3NntRgergs18fkeEIOWbSyAd7JUUrYAZZ8y4EYG/de+Xt66N0yVgiXFSodRh8B8/z58/NgZAxVZdkmNX4CtPc9Mts47tdabUHo0TeEJH1Goy9QPrwaFXp0odGsDWMwnh6qJgMgnSG5AEWrc4/BUiY99TyVmp+wNYTwE4owBPT2/jR5nlaVZEAbC23GmP58TzEraFoa7xBtPWfOHOvjJlUWAtDXq54f437oULPMh23Gdmg8P8+NAL9LSVoZa64BS0NYnTxzMpmtPAS8G+bAeJmhPAfHXCB8M4hqWZoeJh1qeilIQZ8HX91qBRhrxo5Jbhbl7Gr7e0N6o0Dr0agENARNhYM25HsMucE4f5MoDmm52Go4UNlZa5RX7+JByuWme506diw5r3RLp463KhZfDhdNiArF00Pbu1G8T2BolZbZo517Tdob4Png6rUT72JpQt+LH1gIHmIcDZ7eij6yJhpYBQJmhRJ5nNX2zk+v+W1SJfsPsFtkopGVMuIo26Zy9v90CaQzAHFNj0MM7Y5mdS2DpmfSoCl4iU1Knniv/BNoq7vEjtwcQis4/YQSY8d9V9ofTecU2yR8DlgO+ru1Vx+t4IwCTUufoMnYvggP+sN32I9MbjQcfYH+PqwsPpgcNqYWa/G23RsgDVOobd7hl/fziOEIjM5wnDl4H2EhgB4AIDD4HtDz3Fcqew5gggJzPhoQ1hCD3jVgGvQ4CaHcPNeiRYuSsYq3wMcA6D6vtGQORoSqswJAD73nXrAPzqdPzkwQtK7pOQ5fCe8GM4Ix4h4wB8DOu7lEKc4ANabWVarB0KJdczgREdqbtrSBHu2MAIr34K9atcpAz7gg1FxbW6CPOZ/bBAOCDSGG+QHbGKlEqMYQc+8/L4CjmVkW6EOKXv6x7GLMOHlT2nn1TTdrzXyUeejRjvyGgOCdW+k4C2Sho12TYweaLEvqOdlfaPjeSgB4tvVEskeJAvZqzZ0ttOe1BbW7BouAmJ7K2Mon7S0VBTgn6XtcJaPPafAAOaGx/TSYA1RzjmyxCB6YxC5FBn5Aaa0+oj3LobXNwDBRYQ5WQ9ZYy0oVxqRA5xSZK1VK1WzbMW1pKQiMICBKobrE7zmNh1aA0jGRofXYYYD5i8qqw4sCQIB+l3YZYuuj7VRgtJ124U6AFSBCzd22YwIyeWLQ87xO7wEQVBzKd0Ce5Rl3zkiWLFliHnvOxVbmusOHD5Md/kMDPSB1VgE9x/RwkwNt85YCdLogpXPDjECwSjHmJwmDFoMes8bPZzIiXPKgz61kcDzAnjlzpjEOnhMmArCWq5yV/4Z3+4DmFLS3HehzfcEUANAIKwC0fv365PcqKPHAA/fnNT+CAJue4/CjoElxDiLszISQF9+fzceB3xDKOB35BJQAnudhvHlf+DHWrl1rvgbAj//hPu1G/BB5GnUcmh5/ybVaUXpUe1Fis8gFn4MeOu8mU9pncrdMWvxE9B3WhgBhZcQFVaHNSyrUEVUwKDF33csfcqZRR21rsloVWbqrSstklWuqVN14aD1LYO7aP2+2s1ZntbW0URTnL6Jyd8iZ10fJCkOkUZgcDNhpgRkNflSJAM9I2lJ04oycOMTRk+SREsfVkmwV2lP8ftGuUCYo8JcmUZ3Nix83ak/RiElarrOgBig6YKdL9ndgIPvkRV2nlNTd5OSZsvKFpDcptXVQALsixyKvftb2xI6IAQDAZAb0SGacMUNloqDN+NsbGgZg9VXetMdVcASqjcZB02MrenPtCxiYQO0Eg5hVDPw0vQd0DvpfKKNrrUpkY29iOyNooMWAA3s2Bj0CA4HE+TjioJWwDBreZjzQX9IkHKCtoN5gebFZc4uKWTAWLhAc9F9WElTTqmpocxyK9AchiLBhYvOJaQHovR/Y6A+pCCrCk/GFDTgDgbGg2fE3QM0Zz2rlzEOYOFtJa3r6h9akAXrvE3+7TY/Qpl/ulEW7+nIj44LQ42+0Oasx2OsIZhx5MDRWamJ6z3feH+7DmK1Q2vBY0zs+AHQMfFgRxzEu6zasS3r3CsuhLoC4Vny8v5eyQY8dzAKZxf/a5gqcYP+WtmyytFkndu9KxispxVDluA9r2kHrh5DVsJ69Wvux+4jOj3vsx2FfsG24cLv9vJx7O5PDKp01YPSopKfWgPOdJOJI1zgjKQozqFJxg77S5taX3D0OykvKenwf2Z4tm7cmV8y9PxmlAhX0OWxcIFFFKCSx+cmfW3nn2o9PSCZq4vcUyEK4cOgTgPfVAV856AjI7eVFzkhsQmw6qCMvieW0rIanHlvbHXm8wGVyUKGBsLGx/QCVgx7PPA07k4mDpr5a+xD8RQMAJnts0wNaFy44lmqqa2yZ6UllHuI4WAgaDHBAg50pIGDcacR1cUTi5Ua7cA62Kd5qB7R/Yvfy3NinseCi31wb02CeymrFoAfYaFBaoyrTwoRorBrgvMIUgbE0afsumh5G5E4wn+inFPfx6Le/ZRqXZUcEE9Qequ3vh+eO6T1CDifbvn37zGnWIge02/UOekwxBDWCB3bE3/4+YRM4N6fePjX4NzQHXpOPCrMJBoEJgWDBoz9r1iyj/4wf7zduDman91lzxU0rlgxpDQ0N7eZcsflaNuiLXeScBrThwYesrjq10a6RlOwhWpO3RUTPD2/7p9nOtysvumnVHAgtnl0XZymv4b6vWt64zdodd/3inyaVJLvMLc0d12D++eGvK+/+VFsCnPTsM+as89rfaGhiCY7KTKgR5X9J9ek/++J6q6sW8nlqFUE2c8OD85Ldzy1PPqpSWmMeUYINZe19NxoarBjoDUhKiT1VRRYBPbTTtGJOWjMR0Pz4AWJHXgxMtAmOKwSDn/eUdkjCMNx774DF1qRP0E8aAocJiNnBd9imUHy85XeqDh3ORDzraCoa12HS43jE8w8VD3HkuRWR3J4A7sF1ocVMej8XAYyWo6HFXdtxPEucCEdvDgLosj1HjvLCcNDmaHrW4C+1ktxtjfMAJXY3NN+XLONjXKghQAGvOyKdZSB86uvrTUDFjjwADhthyY7VD5ZI0er4EHhehIuPB+vyMAKen3GAhQB67vcNJXmJg6Tom3vvEZQs4WV54DmO53fnKKBPN2c9F3zfEXpfFByi2q/KgUEete6iVNeqwAVaH6rRrHpwpDvuIhoyRbnWLGTQNmYQ1SannzQrWn7ZdTckw7Unn9rdCA7SGL9PdImH3i27n1TE05Wt93klZRh4y2dCxhaJDE+2uPXZX1myj3rVpX954WMKoV2gUNwKc8rx20tK9tFVGnGcMuoMUboqa5GJ0dngt4AiTW40EUtu2KfY1rxIgIXW9cay2zZ5cKHXAADQ9+odbMp4ffknSiv+HeV2Z0IDACQ9EV1f07MBWNZ6CSqByrIP42llLXJHHADBFt6s94H2YVIhNPopkw9m0LZt2wxETKZYgyE4EFgIFZx5tXXyhqv9VYke8QdwT6g62tdbTLOZ4DS0JSYNUWZ4mqHdCA3MF6g2TAZ/AsIN86FOApuxgDbjqPLlMQQfWrpxR6MBD8EEvce2xdvuzZfoXMv68hu/I8SOSAn4mjljeettqrQrJhivpS9bpqVAARswc38E1JQpU2ylw1mCjzkMhfcXjxMRdrAtBAKfAwcNtEAaxpHjEG6YJTznuTPnksPHDifLly3Px1zMnTc36VvVNyy/RXQdpoVwZD5B73l+TJlCUXjx3O4UTZ9/0dLKrXKOoZHJjkvtLbKg1qkM8slDR5I3BMg6VaiFTpsCty2Fhttku1Imv66c5QTU4My7dc3vpIVJJRQ86adbWpOV2vhD9Z0WScrBomoO+uDVVHZV1TljWy81zi5XLn7sfoQFzKBZlVKvUI43hAnfB6aR2wjU2WjPXQ9hxeRk4vBSAD9UjkmOB9g1Ey9zw4sbkl9qp+AOmTdMSKgfv+PowmmEswrNgO0MCPl7gEKMmcj4AQj7xL5Fi0A/WcqjYZ/H962qqrIlIe5Doy/QZSYx/UWYoNUAgdNWt835HiD6tVmqgzYDXNbgeV8hlVnYMEXjc82aNTaJAS/OKxq0HbCY515OPDSrg4Pnx/lFXAHP4lQWIYV3msAlJjxr4a7hON6dj27eYFZhdnAvZ0DeJwQbwhDbnPEBMPSHhvnDdRHM+D3WqnYeDIT+8/yYOjhgcSQ+oiIpXINzWY7jXvgkMEVgCJgvfMcYT5wwMfmTagUg0GEnAJ3xQCji52FFADPQ+0RfEDDTpyuRppYdQ268MK6wARgEwUhcB7aF6cCyX6ldlp0CeqPgtgkn2Of827V+g4GNVMnUJb9KGW48Mg7tjT+ATw+UWaHsNBxDbvEV4yckd2z5e9D0AjOsgDVVsobgQ/iDKrmO+dH3k1rZr9aMvrNvOXzigd8pW446cdTQo5opwqdGecYt20+0dslW2kL0qTNkARrsH9puzERCCiOh+RzxsRHmHfYXBFgJQUUT0wj08P+jGXHuAXK0iV8LSs731yhmAU3A5GIycTxAYjL4/fwTrYDNyu8cxz0AcXfVOAcsAA6BQITggP4D8sBljAhZZZJ5bHetyjdjzxP9lbZLfex86Yj1b84F3IS/MskRbE5teV6W2OLnHz263hyN7vwDZEQkAi7W6GEa/pyMBZoeWm0MK+f0Akg806CBg5JuKo7ilJtVC0JifQz49Obf8XyYM7y/9Di64INNsMZO/+kLfeD/ODl9PwSCin4hhLDnYSa8N/rFvUZePdLGmrGhTzSfK/wfpyoMJtb09InrePw/90TQxH6VQvNX6dYz4vQ6PNsJv8UBxonRIq3+2qGwXQOfXlDlsA9rL/sXkiGSXlVKr9VGzS8y7zvJFGnVKjI4NFc9J3QlrJUfbfxXsl2VU9geO2QyzjDzzZtDj/83y4HXqAo05Bg7sWdXUqd48BHKV3/ZuLF5cLXfydS+rx1+7DJP8EnrAtGHPJbI7viLHYBcPtaYfnwhSe7nxtrWaXbWOfG90tMgtgfTtiGTOb1hJ+5r+tx2z5EL3vGxiH9LXyPd56wxiscy/p1rFRun+Pdiz55+xVnjkn5nfgwCH2Ecv4O4j+nz/F7pdxb3r9AzBSd1WD4tqek7B/SpocnHs7QFtgBqKpqSX+2MAlMqVYGTbLpWNlnlr/so15rnCbD9N2butqnkMEA5DzseeU2e40qyyQ6+A8rn94ZspmPbdyY9a/sng1Vkc6goUbWi2Nq3KFQsDhvLimAoE9CFDku/UAdifLznRk+DrxSo/RqFJnwhoMfHlxIMhSakAzML2PGzFTq/kKBx/4dT2FJCqtC9ssay3GfJArT3o5zniccmPS8KveM4P36WwE8rhvy71/zHjIrnQiEheYHg6kzQt3U61qDh/66Rz8pGZfcbMfcHROdO7HlNqZ67Jr1UConlNva8V8hxUqGEgN1yWwg5n6CeU4qeowJsi+y5k6/vVQ5+lbfq0j3praAaYu0RIHXy3EMZbQA6IZjuHWL/gtNd68f2WTzhsyZOORO51ITJAkna/i4F5HIEXDGAFRvLtDYrpd2ynte1XCzcfDz9t0JCK6vfaaHq/U8LqKxrlyMAYq1fTLhkHZclVOLvimn7TqL3qS5kgM3qnXvAS2RTt8qObd6y1RL9H1O+dAphnD7YbFFyJFt8W2C/SOCnGgr5v3HyUaPsEpkH/eTUgiVUyvZyhLcxgnCTPJ23Pr07dD6WvvGESEvlQi+91ATNAk852qzYREyDoZimLaS1ssBWTHum+1Po/FJATY9jRwVPoefJeo/pPpb7LuI+xsKjGHhL0fRy3llW//43oC8m0t/77b0ReG8E/q8j8B8w3vw1UzCKXgAAAABJRU5ErkJggg=="/>
          <p:cNvSpPr>
            <a:spLocks noChangeAspect="1" noChangeArrowheads="1"/>
          </p:cNvSpPr>
          <p:nvPr/>
        </p:nvSpPr>
        <p:spPr bwMode="auto">
          <a:xfrm>
            <a:off x="155575" y="-350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 descr="http://conferences2.sigcomm.org/imc/2014/pics/VancouverPanoramic-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2636" r="63291" b="52923"/>
          <a:stretch/>
        </p:blipFill>
        <p:spPr bwMode="auto">
          <a:xfrm>
            <a:off x="179512" y="166302"/>
            <a:ext cx="3168353" cy="10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288032" cy="288032"/>
          </a:xfrm>
          <a:prstGeom prst="rect">
            <a:avLst/>
          </a:prstGeom>
        </p:spPr>
      </p:pic>
      <p:pic>
        <p:nvPicPr>
          <p:cNvPr id="1032" name="Picture 8" descr="http://itknowledgeexchange.techtarget.com/mobile-cloud-view/files/2013/02/canstockphoto94647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7" r="16247" b="26986"/>
          <a:stretch/>
        </p:blipFill>
        <p:spPr bwMode="auto">
          <a:xfrm>
            <a:off x="179512" y="3501008"/>
            <a:ext cx="2696037" cy="2795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491880" y="165125"/>
            <a:ext cx="2458783" cy="1071016"/>
            <a:chOff x="3635896" y="165125"/>
            <a:chExt cx="2458783" cy="1071016"/>
          </a:xfrm>
        </p:grpSpPr>
        <p:pic>
          <p:nvPicPr>
            <p:cNvPr id="1034" name="Picture 10" descr="http://upload.wikimedia.org/wikipedia/commons/thumb/1/15/Canada_location_map.svg/1084px-Canada_location_map.sv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70" b="13507"/>
            <a:stretch/>
          </p:blipFill>
          <p:spPr bwMode="auto">
            <a:xfrm>
              <a:off x="3635896" y="165125"/>
              <a:ext cx="2458783" cy="107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3779912" y="94472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79912" y="806515"/>
              <a:ext cx="7920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FF0000"/>
                  </a:solidFill>
                </a:rPr>
                <a:t>Vancouver</a:t>
              </a:r>
              <a:endParaRPr lang="zh-CN" altLang="en-US" sz="1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36" name="Picture 12" descr="http://conferences2.sigcomm.org/imc/2014/pics/VancouverPanoramic-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4" t="32677" r="18263" b="2524"/>
          <a:stretch/>
        </p:blipFill>
        <p:spPr bwMode="auto">
          <a:xfrm>
            <a:off x="6084168" y="169733"/>
            <a:ext cx="2880320" cy="10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2"/>
    </mc:Choice>
    <mc:Fallback xmlns="">
      <p:transition spd="slow" advTm="144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Fundamental Problem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1340768"/>
            <a:ext cx="8003232" cy="107721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 data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sync traffic of cloud storage services efficiently used?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656" y="2700464"/>
            <a:ext cx="6118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Is the tremendous data sync traffic basically  </a:t>
            </a:r>
            <a:r>
              <a:rPr lang="en-US" altLang="zh-C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necessary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or 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unnecessary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8" name="肘形连接符 27"/>
          <p:cNvCxnSpPr/>
          <p:nvPr/>
        </p:nvCxnSpPr>
        <p:spPr>
          <a:xfrm>
            <a:off x="3563888" y="3654571"/>
            <a:ext cx="0" cy="1142581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27"/>
          <p:cNvCxnSpPr/>
          <p:nvPr/>
        </p:nvCxnSpPr>
        <p:spPr>
          <a:xfrm>
            <a:off x="6588224" y="3645024"/>
            <a:ext cx="0" cy="113099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2123728" y="4941168"/>
            <a:ext cx="2880320" cy="122413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Further broaden today’s broadband network 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220072" y="4941168"/>
            <a:ext cx="2808312" cy="1224136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Enhance network-level design of today’s services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68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A Novel Metric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1340768"/>
            <a:ext cx="8003232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</a:t>
            </a:r>
            <a:r>
              <a:rPr lang="en-US" altLang="zh-CN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quantify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</a:t>
            </a:r>
            <a:r>
              <a:rPr lang="en-US" altLang="zh-CN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efficiency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data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sync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traffic usage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cloud storage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services.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 descr="http://cdn3.pcadvisor.co.uk/cmsdata/features/3421841/cloud_storage_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0"/>
          <a:stretch/>
        </p:blipFill>
        <p:spPr bwMode="auto">
          <a:xfrm>
            <a:off x="481112" y="4823321"/>
            <a:ext cx="2242592" cy="16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ssentialdata.ca/wp-content/uploads/2013/12/Cloud-Computing-and-Big-Data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019335" cy="17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292080" y="3356992"/>
                <a:ext cx="3172343" cy="573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𝑷𝑼𝑬</m:t>
                      </m:r>
                      <m:r>
                        <a:rPr lang="en-US" altLang="zh-CN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𝑻𝒐𝒕𝒂𝒍</m:t>
                          </m:r>
                          <m:r>
                            <a:rPr lang="en-US" altLang="zh-CN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𝒇𝒂𝒄𝒊𝒍𝒊𝒕𝒚</m:t>
                          </m:r>
                          <m:r>
                            <a:rPr lang="en-US" altLang="zh-CN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𝒑𝒐𝒘𝒆𝒓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𝑰𝑻</m:t>
                          </m:r>
                          <m:r>
                            <a:rPr lang="en-US" altLang="zh-CN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𝒆𝒒𝒖𝒊𝒑𝒎𝒆𝒏𝒕</m:t>
                          </m:r>
                          <m:r>
                            <a:rPr lang="en-US" altLang="zh-CN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𝒑𝒐𝒘𝒆𝒓</m:t>
                          </m:r>
                        </m:den>
                      </m:f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356992"/>
                <a:ext cx="3172343" cy="5732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7"/>
          <p:cNvSpPr/>
          <p:nvPr/>
        </p:nvSpPr>
        <p:spPr>
          <a:xfrm>
            <a:off x="3059832" y="3212976"/>
            <a:ext cx="1872208" cy="792088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Power Usage Efficiency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250712" y="5373216"/>
                <a:ext cx="3497752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𝑻𝑼𝑬</m:t>
                      </m:r>
                      <m:r>
                        <a:rPr lang="en-US" altLang="zh-CN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𝑻𝒐𝒕𝒂𝒍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𝒅𝒂𝒕𝒂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𝒔𝒚𝒏𝒄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𝒕𝒓𝒂𝒇𝒇𝒊𝒄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𝑫𝒂𝒕𝒂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𝒖𝒑𝒅𝒂𝒕𝒆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𝒔𝒊𝒛𝒆</m:t>
                          </m:r>
                        </m:den>
                      </m:f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712" y="5373216"/>
                <a:ext cx="3497752" cy="5732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圆角矩形 9"/>
          <p:cNvSpPr/>
          <p:nvPr/>
        </p:nvSpPr>
        <p:spPr>
          <a:xfrm>
            <a:off x="3059832" y="5229200"/>
            <a:ext cx="1872208" cy="792088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Traffic Usage Efficiency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6878251" y="4219705"/>
            <a:ext cx="504056" cy="864096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2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 animBg="1"/>
      <p:bldP spid="9" grpId="0"/>
      <p:bldP spid="10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47362"/>
            <a:ext cx="3672408" cy="526195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Data Update </a:t>
            </a:r>
            <a:r>
              <a:rPr lang="en-US" altLang="zh-CN" u="sng" dirty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ize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 descr="http://www.techsupportalert.com/files/images/pc_freeware/disk_and_file_utilities/binarypatc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6104" r="60189" b="55011"/>
          <a:stretch/>
        </p:blipFill>
        <p:spPr bwMode="auto">
          <a:xfrm>
            <a:off x="2735796" y="4575754"/>
            <a:ext cx="61206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techsupportalert.com/files/images/pc_freeware/disk_and_file_utilities/binarypatc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52813" r="60548" b="8551"/>
          <a:stretch/>
        </p:blipFill>
        <p:spPr bwMode="auto">
          <a:xfrm>
            <a:off x="2706240" y="4575754"/>
            <a:ext cx="61023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techsupportalert.com/files/images/pc_freeware/disk_and_file_utilities/binarypatc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0" t="33710" r="11881" b="50927"/>
          <a:stretch/>
        </p:blipFill>
        <p:spPr bwMode="auto">
          <a:xfrm>
            <a:off x="4552307" y="3063586"/>
            <a:ext cx="883789" cy="44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techsupportalert.com/files/images/pc_freeware/disk_and_file_utilities/binarypatc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6104" r="60189" b="55011"/>
          <a:stretch/>
        </p:blipFill>
        <p:spPr bwMode="auto">
          <a:xfrm>
            <a:off x="2699792" y="1767442"/>
            <a:ext cx="61206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肘形连接符 29"/>
          <p:cNvCxnSpPr/>
          <p:nvPr/>
        </p:nvCxnSpPr>
        <p:spPr>
          <a:xfrm flipH="1" flipV="1">
            <a:off x="3347864" y="2127482"/>
            <a:ext cx="4617" cy="2808312"/>
          </a:xfrm>
          <a:prstGeom prst="bentConnector3">
            <a:avLst>
              <a:gd name="adj1" fmla="val -22922547"/>
            </a:avLst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8"/>
              <p:cNvSpPr txBox="1"/>
              <p:nvPr/>
            </p:nvSpPr>
            <p:spPr>
              <a:xfrm>
                <a:off x="4986664" y="1772816"/>
                <a:ext cx="2969712" cy="120032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𝑎𝑙𝑡𝑒𝑟𝑒𝑑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𝑏𝑖𝑡𝑠</m:t>
                      </m:r>
                    </m:oMath>
                  </m:oMathPara>
                </a14:m>
                <a:endParaRPr lang="en-US" altLang="zh-CN" sz="240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𝑟𝑒𝑙𝑎𝑡𝑖𝑣𝑒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𝑐𝑙𝑜𝑢𝑑</m:t>
                      </m:r>
                    </m:oMath>
                  </m:oMathPara>
                </a14:m>
                <a:endParaRPr lang="en-US" altLang="zh-CN" sz="24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sz="2400" b="0" dirty="0" smtClean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𝑠𝑡𝑜𝑟𝑒𝑑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𝑓𝑖𝑙𝑒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𝑣𝑒𝑟𝑠𝑖𝑜𝑛</m:t>
                    </m:r>
                  </m:oMath>
                </a14:m>
                <a:endParaRPr lang="en-US" altLang="zh-CN" sz="2400" i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664" y="1772816"/>
                <a:ext cx="2969712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3080" r="-82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/>
          <p:cNvSpPr txBox="1"/>
          <p:nvPr/>
        </p:nvSpPr>
        <p:spPr>
          <a:xfrm>
            <a:off x="4932040" y="3735030"/>
            <a:ext cx="3754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User’s intuitive perception about how much traffic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should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 consumed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Compared with absolute value of sync traffic, </a:t>
            </a:r>
            <a:r>
              <a:rPr lang="en-US" altLang="zh-CN" sz="2000" i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TUE</a:t>
            </a:r>
            <a:r>
              <a:rPr lang="en-US" altLang="zh-CN" sz="2000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better reveals the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essential traffic harnessing capability</a:t>
            </a:r>
            <a:r>
              <a:rPr lang="en-US" altLang="zh-CN" sz="2000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cloud storage services</a:t>
            </a:r>
            <a:endParaRPr lang="zh-CN" altLang="en-US" sz="2000" b="1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3568" y="6362164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If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compression is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utilized,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data update size denotes the compressed size of altered bits.</a:t>
            </a:r>
          </a:p>
        </p:txBody>
      </p:sp>
    </p:spTree>
    <p:extLst>
      <p:ext uri="{BB962C8B-B14F-4D97-AF65-F5344CB8AC3E}">
        <p14:creationId xmlns:p14="http://schemas.microsoft.com/office/powerpoint/2010/main" val="41274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835694" y="2564904"/>
            <a:ext cx="5904656" cy="923330"/>
            <a:chOff x="2384325" y="689392"/>
            <a:chExt cx="4645678" cy="923330"/>
          </a:xfrm>
        </p:grpSpPr>
        <p:sp>
          <p:nvSpPr>
            <p:cNvPr id="9" name="文本框 6"/>
            <p:cNvSpPr txBox="1"/>
            <p:nvPr/>
          </p:nvSpPr>
          <p:spPr>
            <a:xfrm>
              <a:off x="2384325" y="689392"/>
              <a:ext cx="46456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>
                  <a:solidFill>
                    <a:srgbClr val="0070C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③  </a:t>
              </a:r>
              <a:r>
                <a:rPr lang="en-US" altLang="zh-CN" sz="3600" b="1" dirty="0" smtClean="0">
                  <a:solidFill>
                    <a:srgbClr val="0070C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Dataset &amp; Benchmark</a:t>
              </a:r>
              <a:endParaRPr lang="en-US" altLang="zh-CN" sz="40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419994" y="1481480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61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Dataset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3528" y="1052736"/>
            <a:ext cx="5616624" cy="2086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u="sng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real-world user trace of six popular cloud storage services</a:t>
            </a:r>
          </a:p>
          <a:p>
            <a:pPr algn="ctr"/>
            <a:endParaRPr lang="en-US" altLang="zh-CN" sz="20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endParaRPr lang="en-US" altLang="zh-CN" sz="2000" dirty="0" smtClean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endParaRPr lang="en-US" altLang="zh-CN" sz="20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endParaRPr lang="zh-CN" altLang="en-US" sz="20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544" y="2050747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Over 150 long-term users in US and China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7544" y="252286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Over 222,000 files inside their sync folders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8"/>
              <p:cNvSpPr txBox="1"/>
              <p:nvPr/>
            </p:nvSpPr>
            <p:spPr>
              <a:xfrm>
                <a:off x="6444208" y="1211268"/>
                <a:ext cx="2592288" cy="156966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𝒑𝒓𝒂𝒄𝒕𝒊𝒄𝒂𝒍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𝒖𝒏𝒅𝒆𝒓𝒔𝒕𝒂𝒏𝒅𝒊𝒏𝒈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𝒘𝒐𝒓𝒌𝒍𝒐𝒂𝒅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𝒄𝒉𝒂𝒓𝒂𝒄𝒕𝒆𝒓𝒊𝒔𝒕𝒊𝒄𝒔</m:t>
                      </m:r>
                    </m:oMath>
                  </m:oMathPara>
                </a14:m>
                <a:endParaRPr lang="en-US" altLang="zh-CN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11268"/>
                <a:ext cx="2592288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882" r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肘形连接符 27"/>
          <p:cNvCxnSpPr/>
          <p:nvPr/>
        </p:nvCxnSpPr>
        <p:spPr>
          <a:xfrm flipV="1">
            <a:off x="5508104" y="1981582"/>
            <a:ext cx="936104" cy="7258"/>
          </a:xfrm>
          <a:prstGeom prst="straightConnector1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s://blog.onedrive.com/wp-content/uploads/2014/01/OneDrive-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08"/>
          <a:stretch/>
        </p:blipFill>
        <p:spPr bwMode="auto">
          <a:xfrm>
            <a:off x="1423648" y="3149896"/>
            <a:ext cx="1626012" cy="15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9spokes.com/assets/Uploads/dropbox-log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06"/>
          <a:stretch/>
        </p:blipFill>
        <p:spPr bwMode="auto">
          <a:xfrm>
            <a:off x="539552" y="3494427"/>
            <a:ext cx="932279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ansonalex.com/wp-content/uploads/2012/12/google-drive-tutorial-2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30"/>
          <a:stretch/>
        </p:blipFill>
        <p:spPr bwMode="auto">
          <a:xfrm>
            <a:off x="3223848" y="3313011"/>
            <a:ext cx="1144957" cy="110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0.gstatic.com/images?q=tbn:ANd9GcRYT4Ndro1Po5eQjdTN1Zp2Jm34fdAEHTVB08pSaBqfbXcPI9w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24" y="3413464"/>
            <a:ext cx="801092" cy="8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atechjourney.com/wp-content/uploads/SugarSyn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60" y="3217538"/>
            <a:ext cx="969916" cy="95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oss.org.cn/attachments/2014/04/1_201404031309561Se0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26" y="3455880"/>
            <a:ext cx="1422571" cy="71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02329"/>
              </p:ext>
            </p:extLst>
          </p:nvPr>
        </p:nvGraphicFramePr>
        <p:xfrm>
          <a:off x="899592" y="4841840"/>
          <a:ext cx="7704856" cy="110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6184"/>
                <a:gridCol w="1800200"/>
                <a:gridCol w="1944216"/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User name</a:t>
                      </a:r>
                      <a:endParaRPr lang="zh-CN" altLang="en-US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File name MD5</a:t>
                      </a:r>
                      <a:endParaRPr lang="zh-CN" altLang="en-US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Original file size</a:t>
                      </a:r>
                      <a:endParaRPr lang="zh-CN" altLang="en-US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Compressed file size</a:t>
                      </a:r>
                      <a:endParaRPr lang="zh-CN" altLang="en-US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</a:tr>
              <a:tr h="2241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Creation</a:t>
                      </a:r>
                      <a:r>
                        <a:rPr lang="en-US" altLang="zh-CN" baseline="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 time</a:t>
                      </a:r>
                      <a:endParaRPr lang="zh-CN" altLang="en-US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Last modification time</a:t>
                      </a:r>
                      <a:endParaRPr lang="zh-CN" altLang="en-US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Full-file MD5</a:t>
                      </a:r>
                      <a:endParaRPr lang="zh-CN" altLang="en-US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Block-level MD5 hash codes (128 KB, 256 KB,</a:t>
                      </a:r>
                      <a:r>
                        <a:rPr lang="en-US" altLang="zh-CN" baseline="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 ……</a:t>
                      </a:r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, 8 MB, 16 MB)</a:t>
                      </a:r>
                      <a:endParaRPr lang="zh-CN" altLang="en-US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1761174" y="4437112"/>
            <a:ext cx="5547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 attributes recorded in our collected trace</a:t>
            </a:r>
            <a:endParaRPr lang="zh-CN" altLang="en-US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5109" y="6165304"/>
            <a:ext cx="7635283" cy="46166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☞</a:t>
            </a:r>
            <a:r>
              <a:rPr lang="en-US" altLang="zh-CN" sz="2000" dirty="0" smtClean="0"/>
              <a:t> Available at  </a:t>
            </a:r>
            <a:r>
              <a:rPr lang="en-US" altLang="zh-CN" sz="2000" dirty="0" smtClean="0">
                <a:hlinkClick r:id="rId10"/>
              </a:rPr>
              <a:t>http</a:t>
            </a:r>
            <a:r>
              <a:rPr lang="en-US" altLang="zh-CN" sz="2000" dirty="0">
                <a:hlinkClick r:id="rId10"/>
              </a:rPr>
              <a:t>://</a:t>
            </a:r>
            <a:r>
              <a:rPr lang="en-US" altLang="zh-CN" sz="2000" dirty="0" smtClean="0">
                <a:hlinkClick r:id="rId10"/>
              </a:rPr>
              <a:t>www.greenorbs.org/people/lzh/public/traces.zip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869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94" y="1268760"/>
            <a:ext cx="4563459" cy="324036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Benchmark Experiments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11560" y="4716775"/>
            <a:ext cx="2197224" cy="1520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u="sng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Various Hardware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0070C0"/>
                </a:solidFill>
              </a:rPr>
              <a:t>Powerful PC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0070C0"/>
                </a:solidFill>
              </a:rPr>
              <a:t>Common PC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0070C0"/>
                </a:solidFill>
              </a:rPr>
              <a:t>Outdated PC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C00000"/>
                </a:solidFill>
              </a:rPr>
              <a:t>Android Phone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Picture 4" descr="The Great W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151"/>
            <a:ext cx="158474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2776"/>
            <a:ext cx="1584747" cy="110166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18357" y="21451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Minneapolis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71601" y="3058859"/>
            <a:ext cx="83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Beijing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3275856" y="4716776"/>
            <a:ext cx="1909192" cy="1520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u="sng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Various Access Methods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0070C0"/>
                </a:solidFill>
              </a:rPr>
              <a:t>PC client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0070C0"/>
                </a:solidFill>
              </a:rPr>
              <a:t>Web browser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C00000"/>
                </a:solidFill>
              </a:rPr>
              <a:t>Mobile App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652120" y="4581128"/>
            <a:ext cx="2376264" cy="17082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u="sng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Various File Operations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0070C0"/>
                </a:solidFill>
              </a:rPr>
              <a:t>Create, Delete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0070C0"/>
                </a:solidFill>
              </a:rPr>
              <a:t>(Frequent) Modify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C00000"/>
                </a:solidFill>
              </a:rPr>
              <a:t>Compressed and Uncompressed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8"/>
              <p:cNvSpPr txBox="1"/>
              <p:nvPr/>
            </p:nvSpPr>
            <p:spPr>
              <a:xfrm>
                <a:off x="6588224" y="1813879"/>
                <a:ext cx="2448272" cy="156966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m:rPr>
                          <m:nor/>
                        </m:rPr>
                        <a:rPr lang="en-US" altLang="zh-CN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𝒅𝒆𝒑𝒕𝒉</m:t>
                      </m:r>
                    </m:oMath>
                  </m:oMathPara>
                </a14:m>
                <a:endParaRPr lang="en-US" altLang="zh-CN" sz="24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𝒖𝒏𝒅𝒆𝒓𝒔𝒕𝒂𝒏𝒅𝒊𝒏𝒈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𝒌𝒆𝒚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𝒊𝒎𝒑𝒂𝒄𝒕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𝒇𝒂𝒄𝒕𝒐𝒓𝒔</m:t>
                      </m:r>
                    </m:oMath>
                  </m:oMathPara>
                </a14:m>
                <a:endParaRPr lang="en-US" altLang="zh-CN" sz="24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813879"/>
                <a:ext cx="2448272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2244" r="-3741" b="-54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835696" y="2564904"/>
            <a:ext cx="7128792" cy="923330"/>
            <a:chOff x="2375312" y="617384"/>
            <a:chExt cx="5616624" cy="923330"/>
          </a:xfrm>
        </p:grpSpPr>
        <p:sp>
          <p:nvSpPr>
            <p:cNvPr id="9" name="文本框 6"/>
            <p:cNvSpPr txBox="1"/>
            <p:nvPr/>
          </p:nvSpPr>
          <p:spPr>
            <a:xfrm>
              <a:off x="2375312" y="617384"/>
              <a:ext cx="56166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>
                  <a:solidFill>
                    <a:srgbClr val="00206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④  </a:t>
              </a:r>
              <a:r>
                <a:rPr lang="en-US" altLang="zh-CN" sz="3600" b="1" dirty="0" smtClean="0">
                  <a:solidFill>
                    <a:srgbClr val="00206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Findings &amp; Implications</a:t>
              </a:r>
              <a:endParaRPr lang="en-US" altLang="zh-CN" sz="4000" b="1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8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File Creation - finding </a:t>
            </a:r>
            <a:endParaRPr lang="zh-CN" altLang="en-US" u="sng" dirty="0"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2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424" y="1544796"/>
            <a:ext cx="1358635" cy="13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016465" y="1484784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86918" y="1412776"/>
            <a:ext cx="5833554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majority (77%) of files in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our collected trace are </a:t>
            </a:r>
            <a:r>
              <a:rPr lang="en-US" altLang="zh-CN" sz="2000" b="1" u="sng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small</a:t>
            </a:r>
            <a:r>
              <a:rPr lang="en-US" altLang="zh-CN" sz="200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size, 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which may result in poor </a:t>
            </a:r>
            <a:r>
              <a:rPr lang="en-US" altLang="zh-CN" sz="2000" i="1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TUE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Meanwhile, nearly 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two thirds (66%) of small files can be logically combined into </a:t>
            </a:r>
            <a:r>
              <a:rPr lang="en-US" altLang="zh-CN" sz="2000" b="1" u="sng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large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files.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438004"/>
            <a:ext cx="5445189" cy="3100908"/>
          </a:xfrm>
          <a:prstGeom prst="rect">
            <a:avLst/>
          </a:prstGeom>
        </p:spPr>
      </p:pic>
      <p:sp>
        <p:nvSpPr>
          <p:cNvPr id="15" name="椭圆 14"/>
          <p:cNvSpPr>
            <a:spLocks/>
          </p:cNvSpPr>
          <p:nvPr/>
        </p:nvSpPr>
        <p:spPr>
          <a:xfrm>
            <a:off x="4392000" y="5661248"/>
            <a:ext cx="180000" cy="18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635896" y="2204864"/>
            <a:ext cx="792088" cy="338437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>
            <a:spLocks/>
          </p:cNvSpPr>
          <p:nvPr/>
        </p:nvSpPr>
        <p:spPr>
          <a:xfrm>
            <a:off x="6048184" y="5697272"/>
            <a:ext cx="180000" cy="18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6156176" y="2852936"/>
            <a:ext cx="648072" cy="280831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427984" y="536392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&lt; 100 KB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0192" y="5363924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&gt; 1 MB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File Creation - implication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://pic36.nipic.com/20131204/12344150_190603382146_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10811" r="24998" b="10809"/>
          <a:stretch/>
        </p:blipFill>
        <p:spPr bwMode="auto">
          <a:xfrm flipV="1">
            <a:off x="683568" y="1412776"/>
            <a:ext cx="129117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011500" y="1601505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80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6918" y="1412776"/>
            <a:ext cx="5905562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Small files should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properly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combined into larger files for 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batched data sync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BDS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reduce sync traffic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However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only 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Dropbox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Ubuntu One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have partially implemented BDS so far.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876407"/>
            <a:ext cx="8568952" cy="22828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49288" y="3419708"/>
            <a:ext cx="627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if we create one hundred 1-KB files in a batch?</a:t>
            </a:r>
            <a:endParaRPr lang="zh-CN" altLang="en-US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200" y="4956527"/>
            <a:ext cx="8003232" cy="28803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67544" y="5532591"/>
            <a:ext cx="5976664" cy="2844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88224" y="5536143"/>
            <a:ext cx="1872208" cy="2844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File Modification - finding </a:t>
            </a:r>
            <a:endParaRPr lang="zh-CN" altLang="en-US" u="sng" dirty="0"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2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424" y="1544796"/>
            <a:ext cx="1358635" cy="13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016465" y="1484784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86918" y="1412776"/>
            <a:ext cx="5833554" cy="1596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84% 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files are modified by users at least once. Most cloud storage services employ </a:t>
            </a:r>
            <a:r>
              <a:rPr lang="en-US" altLang="zh-CN" sz="2000" b="1" u="sng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full-file sync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while </a:t>
            </a:r>
            <a:r>
              <a:rPr lang="en-US" altLang="zh-CN" sz="2000" b="1" u="sng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Dropbox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</a:t>
            </a:r>
            <a:r>
              <a:rPr lang="en-US" altLang="zh-CN" sz="2000" b="1" u="sng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SugarSync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utilize </a:t>
            </a:r>
            <a:r>
              <a:rPr lang="en-US" altLang="zh-CN" sz="2000" b="1" u="sng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incremental data sync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(</a:t>
            </a:r>
            <a:r>
              <a:rPr lang="en-US" altLang="zh-CN" sz="2000" b="1" u="sng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IDS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 to save traffic for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PC 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clients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68333"/>
          <a:stretch/>
        </p:blipFill>
        <p:spPr>
          <a:xfrm>
            <a:off x="4259808" y="3425686"/>
            <a:ext cx="2736304" cy="153899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33333"/>
          <a:stretch/>
        </p:blipFill>
        <p:spPr>
          <a:xfrm>
            <a:off x="1259632" y="5112013"/>
            <a:ext cx="5760640" cy="15389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32957" y="3464272"/>
            <a:ext cx="3122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u="sng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if we modify 1 byte in a 1-MB file?</a:t>
            </a:r>
            <a:endParaRPr lang="zh-CN" altLang="en-US" sz="24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>
            <a:spLocks/>
          </p:cNvSpPr>
          <p:nvPr/>
        </p:nvSpPr>
        <p:spPr>
          <a:xfrm>
            <a:off x="6588224" y="4473136"/>
            <a:ext cx="180000" cy="18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4572000" y="2912719"/>
            <a:ext cx="2124216" cy="152439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948264" y="4365104"/>
            <a:ext cx="126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50 KB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06096" y="3399383"/>
            <a:ext cx="126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1.1 </a:t>
            </a:r>
            <a:r>
              <a:rPr lang="en-US" altLang="zh-CN" sz="24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</a:t>
            </a:r>
            <a:endParaRPr lang="zh-CN" altLang="en-US" sz="2400" dirty="0"/>
          </a:p>
        </p:txBody>
      </p:sp>
      <p:sp>
        <p:nvSpPr>
          <p:cNvPr id="22" name="椭圆 21"/>
          <p:cNvSpPr>
            <a:spLocks/>
          </p:cNvSpPr>
          <p:nvPr/>
        </p:nvSpPr>
        <p:spPr>
          <a:xfrm>
            <a:off x="6588224" y="3537032"/>
            <a:ext cx="180000" cy="18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1208" y="5195573"/>
            <a:ext cx="1545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No IDS at all !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6732240" y="2204864"/>
            <a:ext cx="576064" cy="129614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8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35313" y="200834"/>
            <a:ext cx="2273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791771" y="843316"/>
            <a:ext cx="36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691682" y="1017225"/>
            <a:ext cx="6048672" cy="1754326"/>
            <a:chOff x="2375312" y="617384"/>
            <a:chExt cx="4332908" cy="1754326"/>
          </a:xfrm>
        </p:grpSpPr>
        <p:sp>
          <p:nvSpPr>
            <p:cNvPr id="29" name="文本框 6"/>
            <p:cNvSpPr txBox="1"/>
            <p:nvPr/>
          </p:nvSpPr>
          <p:spPr>
            <a:xfrm>
              <a:off x="2375312" y="617384"/>
              <a:ext cx="43055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 smtClean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①</a:t>
              </a:r>
              <a:r>
                <a:rPr lang="zh-CN" altLang="en-US" sz="3600" b="1" dirty="0" smtClean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Background &amp; Motivation</a:t>
              </a:r>
              <a:endParaRPr lang="en-US" altLang="zh-CN" sz="40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691681" y="2001614"/>
            <a:ext cx="6006373" cy="923330"/>
            <a:chOff x="2375312" y="645970"/>
            <a:chExt cx="4332908" cy="923330"/>
          </a:xfrm>
        </p:grpSpPr>
        <p:sp>
          <p:nvSpPr>
            <p:cNvPr id="43" name="文本框 6"/>
            <p:cNvSpPr txBox="1"/>
            <p:nvPr/>
          </p:nvSpPr>
          <p:spPr>
            <a:xfrm>
              <a:off x="2375312" y="645970"/>
              <a:ext cx="42608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 smtClean="0">
                  <a:solidFill>
                    <a:srgbClr val="FF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②  Problem &amp; Metric</a:t>
              </a:r>
              <a:endParaRPr lang="en-US" altLang="zh-CN" sz="4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691680" y="3009726"/>
            <a:ext cx="6480722" cy="923330"/>
            <a:chOff x="2384325" y="689392"/>
            <a:chExt cx="4645678" cy="923330"/>
          </a:xfrm>
        </p:grpSpPr>
        <p:sp>
          <p:nvSpPr>
            <p:cNvPr id="51" name="文本框 6"/>
            <p:cNvSpPr txBox="1"/>
            <p:nvPr/>
          </p:nvSpPr>
          <p:spPr>
            <a:xfrm>
              <a:off x="2384325" y="689392"/>
              <a:ext cx="46456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 smtClean="0">
                  <a:solidFill>
                    <a:srgbClr val="0070C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③  Dataset &amp; Benchmark</a:t>
              </a:r>
              <a:endParaRPr lang="en-US" altLang="zh-CN" sz="40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2419994" y="1448598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691682" y="4089846"/>
            <a:ext cx="6120680" cy="923330"/>
            <a:chOff x="2375312" y="617384"/>
            <a:chExt cx="4425219" cy="923330"/>
          </a:xfrm>
        </p:grpSpPr>
        <p:sp>
          <p:nvSpPr>
            <p:cNvPr id="55" name="文本框 6"/>
            <p:cNvSpPr txBox="1"/>
            <p:nvPr/>
          </p:nvSpPr>
          <p:spPr>
            <a:xfrm>
              <a:off x="2375312" y="617384"/>
              <a:ext cx="4425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>
                  <a:solidFill>
                    <a:srgbClr val="00206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④</a:t>
              </a:r>
              <a:r>
                <a:rPr lang="en-US" altLang="zh-CN" sz="3600" b="1" dirty="0" smtClean="0">
                  <a:solidFill>
                    <a:srgbClr val="00206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Findings &amp; Implications</a:t>
              </a:r>
              <a:endParaRPr lang="en-US" altLang="zh-CN" sz="4000" b="1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1691681" y="5202848"/>
            <a:ext cx="6010517" cy="1754326"/>
            <a:chOff x="2384326" y="617384"/>
            <a:chExt cx="4323894" cy="1754326"/>
          </a:xfrm>
        </p:grpSpPr>
        <p:sp>
          <p:nvSpPr>
            <p:cNvPr id="58" name="文本框 6"/>
            <p:cNvSpPr txBox="1"/>
            <p:nvPr/>
          </p:nvSpPr>
          <p:spPr>
            <a:xfrm>
              <a:off x="2384326" y="617384"/>
              <a:ext cx="432091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 smtClean="0">
                  <a:solidFill>
                    <a:srgbClr val="7030A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■  Summary of Contribution</a:t>
              </a:r>
              <a:endParaRPr lang="en-US" altLang="zh-CN" sz="4000" b="1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94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Why Not IDS for Web &amp; Mobile? 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5403"/>
            <a:ext cx="2754230" cy="2043597"/>
          </a:xfrm>
          <a:prstGeom prst="rect">
            <a:avLst/>
          </a:prstGeom>
        </p:spPr>
      </p:pic>
      <p:pic>
        <p:nvPicPr>
          <p:cNvPr id="8202" name="Picture 10" descr="http://helionvisuals.com/wp-content/uploads/2012/05/dropbox_iphone_ipod_touc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2392" r="53381" b="8669"/>
          <a:stretch/>
        </p:blipFill>
        <p:spPr bwMode="auto">
          <a:xfrm>
            <a:off x="611560" y="4509119"/>
            <a:ext cx="99321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0" t="5649" r="37545" b="2996"/>
          <a:stretch/>
        </p:blipFill>
        <p:spPr>
          <a:xfrm>
            <a:off x="1907704" y="4520952"/>
            <a:ext cx="934347" cy="178836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419872" y="1420498"/>
            <a:ext cx="5472608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IDS is hard to implement in a script language,  particularly JavaScript</a:t>
            </a:r>
            <a:endParaRPr lang="zh-CN" altLang="en-US" sz="2800" b="1" i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pic>
        <p:nvPicPr>
          <p:cNvPr id="8206" name="Picture 14" descr="http://bcs.duapp.com/wordpressfirst/blog/201307/JavaScript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64" y="2535103"/>
            <a:ext cx="1224136" cy="100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4949205" y="2649686"/>
            <a:ext cx="3799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Unable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 directly invoke file-level system calls/APIs like </a:t>
            </a:r>
            <a:r>
              <a:rPr lang="en-US" altLang="zh-CN" dirty="0"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open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dirty="0"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close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dirty="0"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read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dirty="0"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write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dirty="0"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stat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dirty="0"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rsync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and </a:t>
            </a:r>
            <a:r>
              <a:rPr lang="en-US" altLang="zh-CN" dirty="0" smtClean="0"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gzip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91880" y="3646765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Instead, JavaScript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can only access users’ local files in an </a:t>
            </a:r>
            <a:r>
              <a:rPr lang="zh-CN" altLang="en-US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indirect</a:t>
            </a:r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</a:t>
            </a:r>
            <a:r>
              <a:rPr lang="zh-CN" altLang="en-US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constrained</a:t>
            </a:r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manner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19872" y="5013176"/>
            <a:ext cx="5472608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(Probably) Energy concerns for IDS is usually computation intensive</a:t>
            </a:r>
            <a:endParaRPr lang="zh-CN" altLang="en-US" sz="2800" b="1" i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6" grpId="0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Why Not IDS for most PC clients? 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https://blog.onedrive.com/wp-content/uploads/2014/01/OneDrive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08"/>
          <a:stretch/>
        </p:blipFill>
        <p:spPr bwMode="auto">
          <a:xfrm>
            <a:off x="971600" y="1628800"/>
            <a:ext cx="1626012" cy="15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oss.org.cn/attachments/2014/04/1_201404031309561Se0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7083"/>
            <a:ext cx="1422571" cy="71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755576" y="1124744"/>
            <a:ext cx="777686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Conflicts </a:t>
            </a:r>
            <a:r>
              <a:rPr lang="en-US" altLang="zh-CN" sz="2800" b="1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between IDS and RESTful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infrastructures</a:t>
            </a:r>
            <a:endParaRPr lang="zh-CN" altLang="en-US" sz="2800" b="1" i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pic>
        <p:nvPicPr>
          <p:cNvPr id="14340" name="Picture 4" descr="http://wenku.it168.com/redian/opentack/images/t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72503"/>
            <a:ext cx="144242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上箭头标注 1"/>
          <p:cNvSpPr/>
          <p:nvPr/>
        </p:nvSpPr>
        <p:spPr>
          <a:xfrm>
            <a:off x="3203848" y="2898510"/>
            <a:ext cx="1370419" cy="2098129"/>
          </a:xfrm>
          <a:prstGeom prst="upArrowCallout">
            <a:avLst>
              <a:gd name="adj1" fmla="val 39252"/>
              <a:gd name="adj2" fmla="val 36013"/>
              <a:gd name="adj3" fmla="val 32774"/>
              <a:gd name="adj4" fmla="val 64977"/>
            </a:avLst>
          </a:prstGeom>
          <a:solidFill>
            <a:schemeClr val="bg2"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上箭头标注 23"/>
          <p:cNvSpPr/>
          <p:nvPr/>
        </p:nvSpPr>
        <p:spPr>
          <a:xfrm>
            <a:off x="1222043" y="2890840"/>
            <a:ext cx="1370419" cy="2098129"/>
          </a:xfrm>
          <a:prstGeom prst="upArrowCallout">
            <a:avLst>
              <a:gd name="adj1" fmla="val 39252"/>
              <a:gd name="adj2" fmla="val 36013"/>
              <a:gd name="adj3" fmla="val 32774"/>
              <a:gd name="adj4" fmla="val 64977"/>
            </a:avLst>
          </a:prstGeom>
          <a:solidFill>
            <a:schemeClr val="bg2"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342" name="Picture 6" descr="http://fatihbekdemir.com/images/WinAzure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9481" r="80631" b="20155"/>
          <a:stretch/>
        </p:blipFill>
        <p:spPr bwMode="auto">
          <a:xfrm>
            <a:off x="1438067" y="3544480"/>
            <a:ext cx="936104" cy="10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fatihbekdemir.com/images/WinAzure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1" t="28371" r="5575" b="21369"/>
          <a:stretch/>
        </p:blipFill>
        <p:spPr bwMode="auto">
          <a:xfrm>
            <a:off x="1294051" y="4708607"/>
            <a:ext cx="1222379" cy="20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大括号 2"/>
          <p:cNvSpPr/>
          <p:nvPr/>
        </p:nvSpPr>
        <p:spPr>
          <a:xfrm rot="5400000">
            <a:off x="2648671" y="4255672"/>
            <a:ext cx="498286" cy="226825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41341" y="5712805"/>
            <a:ext cx="3818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Typically only 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support </a:t>
            </a:r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data access operations at the </a:t>
            </a:r>
            <a:r>
              <a:rPr lang="zh-CN" altLang="en-US" sz="2000" b="1" u="sng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full-file</a:t>
            </a:r>
            <a:r>
              <a:rPr lang="zh-CN" altLang="en-US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level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</a:t>
            </a:r>
            <a:endParaRPr lang="en-US" altLang="zh-CN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like </a:t>
            </a:r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PUT, GET and DELETE.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92080" y="2953017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MODIFY = </a:t>
            </a:r>
            <a:r>
              <a:rPr lang="en-US" altLang="zh-CN" sz="3200" dirty="0" smtClean="0">
                <a:latin typeface="Elephant" panose="02020904090505020303" pitchFamily="18" charset="0"/>
              </a:rPr>
              <a:t>Local Modify + </a:t>
            </a:r>
          </a:p>
          <a:p>
            <a:pPr algn="ctr"/>
            <a:r>
              <a:rPr lang="en-US" altLang="zh-CN" sz="3200" dirty="0" smtClean="0">
                <a:latin typeface="Elephant" panose="02020904090505020303" pitchFamily="18" charset="0"/>
              </a:rPr>
              <a:t>PUT + DELETE</a:t>
            </a:r>
            <a:endParaRPr lang="zh-CN" altLang="en-US" sz="32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File Modification - implication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://pic36.nipic.com/20131204/12344150_190603382146_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10811" r="24998" b="10809"/>
          <a:stretch/>
        </p:blipFill>
        <p:spPr bwMode="auto">
          <a:xfrm flipV="1">
            <a:off x="683568" y="4185701"/>
            <a:ext cx="129117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011500" y="4374430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80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6918" y="4077072"/>
            <a:ext cx="5833554" cy="1692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 a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cloud storage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service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built on top of RESTful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infrastructure,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enabling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IDS requires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 </a:t>
            </a: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extra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(maybe) </a:t>
            </a: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complicated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mid-layer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Given that file modifications frequently happen, implementing such a mid-layer is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worthwhile.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61" y="1342525"/>
            <a:ext cx="3937171" cy="214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椭圆 14"/>
          <p:cNvSpPr/>
          <p:nvPr/>
        </p:nvSpPr>
        <p:spPr>
          <a:xfrm>
            <a:off x="4010853" y="1342526"/>
            <a:ext cx="1951137" cy="140296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709900" y="1904443"/>
            <a:ext cx="2254588" cy="746215"/>
          </a:xfrm>
          <a:prstGeom prst="wedgeRoundRectCallout">
            <a:avLst>
              <a:gd name="adj1" fmla="val -79416"/>
              <a:gd name="adj2" fmla="val -22922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Extra mid-layer to enable IDS </a:t>
            </a:r>
            <a:endParaRPr lang="zh-CN" altLang="en-US" sz="2400" dirty="0"/>
          </a:p>
        </p:txBody>
      </p:sp>
      <p:sp>
        <p:nvSpPr>
          <p:cNvPr id="17" name="圆角矩形标注 16"/>
          <p:cNvSpPr/>
          <p:nvPr/>
        </p:nvSpPr>
        <p:spPr>
          <a:xfrm>
            <a:off x="539552" y="1567340"/>
            <a:ext cx="1199302" cy="746215"/>
          </a:xfrm>
          <a:prstGeom prst="wedgeRoundRectCallout">
            <a:avLst>
              <a:gd name="adj1" fmla="val 97076"/>
              <a:gd name="adj2" fmla="val -363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Also RESTful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045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File Compression - finding </a:t>
            </a:r>
            <a:endParaRPr lang="zh-CN" altLang="en-US" u="sng" dirty="0"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2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2816" y="2480900"/>
            <a:ext cx="1358635" cy="13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835696" y="2420888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800" y="2348880"/>
            <a:ext cx="6157082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52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% of files can be </a:t>
            </a:r>
            <a:r>
              <a:rPr lang="en-US" altLang="zh-CN" sz="2000" b="1" u="sng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effectively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compressed. However, Google Drive, OneDrive, Box, and SugarSync never compress data, while Dropbox is the only one that compresses data for every access method.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077072"/>
            <a:ext cx="5688632" cy="254464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32028" y="4581128"/>
            <a:ext cx="24237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u="sng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</a:t>
            </a:r>
            <a:r>
              <a:rPr lang="en-US" altLang="zh-CN" sz="2400" u="sng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create a 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10-MB </a:t>
            </a:r>
            <a:r>
              <a:rPr lang="en-US" altLang="zh-CN" sz="28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u="sng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file?</a:t>
            </a:r>
            <a:endParaRPr lang="zh-CN" altLang="en-US" sz="2400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4377025" y="1269667"/>
                <a:ext cx="3201197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𝑪𝒐𝒎𝒑𝒓𝒆𝒔𝒔𝒆𝒅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𝒇𝒊𝒍𝒆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𝒔𝒊𝒛𝒆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𝑶𝒓𝒊𝒈𝒊𝒏𝒂𝒍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𝒇𝒊𝒍𝒆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𝒔𝒊𝒛𝒆</m:t>
                          </m:r>
                        </m:den>
                      </m:f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025" y="1269667"/>
                <a:ext cx="3201197" cy="5751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肘形连接符 27"/>
          <p:cNvCxnSpPr/>
          <p:nvPr/>
        </p:nvCxnSpPr>
        <p:spPr>
          <a:xfrm>
            <a:off x="5544108" y="1926867"/>
            <a:ext cx="0" cy="563321"/>
          </a:xfrm>
          <a:prstGeom prst="straightConnector1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355976" y="5448776"/>
            <a:ext cx="1188132" cy="2844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40777" y="5445224"/>
            <a:ext cx="1135479" cy="2844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355976" y="5952832"/>
            <a:ext cx="1188132" cy="2844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056276" y="5445224"/>
            <a:ext cx="1188132" cy="2844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740777" y="5952832"/>
            <a:ext cx="1135479" cy="2844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092280" y="5949280"/>
            <a:ext cx="1135479" cy="2844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9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File </a:t>
            </a:r>
            <a:r>
              <a:rPr lang="en-US" altLang="zh-CN" u="sng" dirty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Compression </a:t>
            </a:r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- implication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://pic36.nipic.com/20131204/12344150_190603382146_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10811" r="24998" b="10809"/>
          <a:stretch/>
        </p:blipFill>
        <p:spPr bwMode="auto">
          <a:xfrm flipV="1">
            <a:off x="467544" y="4725144"/>
            <a:ext cx="129117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795476" y="4913873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80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0894" y="4725144"/>
            <a:ext cx="5905562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 providers, data compression is able to reduce 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24%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the total sync traffic.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  <a:p>
            <a:endParaRPr lang="en-US" altLang="zh-CN" sz="6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users, 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PC clients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are more likely to support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compression.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77812"/>
            <a:ext cx="1395129" cy="1035164"/>
          </a:xfrm>
          <a:prstGeom prst="rect">
            <a:avLst/>
          </a:prstGeom>
        </p:spPr>
      </p:pic>
      <p:pic>
        <p:nvPicPr>
          <p:cNvPr id="15" name="Picture 10" descr="http://helionvisuals.com/wp-content/uploads/2012/05/dropbox_iphone_ipod_touc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2392" r="53381" b="8669"/>
          <a:stretch/>
        </p:blipFill>
        <p:spPr bwMode="auto">
          <a:xfrm>
            <a:off x="923751" y="3429000"/>
            <a:ext cx="479897" cy="86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0" t="5649" r="37545" b="2996"/>
          <a:stretch/>
        </p:blipFill>
        <p:spPr>
          <a:xfrm>
            <a:off x="1520688" y="3429001"/>
            <a:ext cx="451454" cy="86409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159" y="1034506"/>
            <a:ext cx="1206757" cy="97611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27784" y="1072868"/>
            <a:ext cx="6048672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High-level compression, and cloud-side compression level seems higher</a:t>
            </a:r>
            <a:endParaRPr lang="zh-CN" altLang="en-US" sz="2800" b="1" i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27784" y="2204864"/>
            <a:ext cx="6048672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 user-side compression, while high-level cloud-side compression</a:t>
            </a:r>
            <a:endParaRPr lang="zh-CN" altLang="en-US" sz="2800" b="1" i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27784" y="3356992"/>
            <a:ext cx="6048672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 user-side compression due to energy concerns of smartphones</a:t>
            </a:r>
            <a:endParaRPr lang="zh-CN" altLang="en-US" sz="2800" b="1" i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995029"/>
            <a:ext cx="6101147" cy="21702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File Deduplication - finding</a:t>
            </a:r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2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2816" y="1544796"/>
            <a:ext cx="1358635" cy="13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835696" y="1484784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800" y="1412776"/>
            <a:ext cx="6157082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Although we observe that 18% of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user files 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can be deduplicated, </a:t>
            </a:r>
            <a:r>
              <a:rPr lang="en-US" altLang="zh-CN" sz="2000" b="1" u="sng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most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cloud storage services do not support data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deduplication.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60032" y="5016728"/>
            <a:ext cx="1188132" cy="2844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164288" y="5016728"/>
            <a:ext cx="1135479" cy="2844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60032" y="5592792"/>
            <a:ext cx="1188132" cy="28448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128284" y="5589240"/>
            <a:ext cx="1188132" cy="28448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标注 26"/>
          <p:cNvSpPr/>
          <p:nvPr/>
        </p:nvSpPr>
        <p:spPr>
          <a:xfrm>
            <a:off x="323528" y="4338969"/>
            <a:ext cx="2279422" cy="1106255"/>
          </a:xfrm>
          <a:prstGeom prst="wedgeRoundRectCallout">
            <a:avLst>
              <a:gd name="adj1" fmla="val 50275"/>
              <a:gd name="adj2" fmla="val -363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Web browsers never dedup data</a:t>
            </a:r>
            <a:endParaRPr lang="zh-CN" altLang="en-US" sz="2400" dirty="0"/>
          </a:p>
        </p:txBody>
      </p:sp>
      <p:sp>
        <p:nvSpPr>
          <p:cNvPr id="28" name="圆角矩形标注 27"/>
          <p:cNvSpPr/>
          <p:nvPr/>
        </p:nvSpPr>
        <p:spPr>
          <a:xfrm>
            <a:off x="6397034" y="3231474"/>
            <a:ext cx="2279422" cy="629574"/>
          </a:xfrm>
          <a:prstGeom prst="wedgeRoundRectCallout">
            <a:avLst>
              <a:gd name="adj1" fmla="val -5069"/>
              <a:gd name="adj2" fmla="val 25726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For security concerns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78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0" grpId="0" animBg="1"/>
      <p:bldP spid="21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Full-file </a:t>
            </a:r>
            <a:r>
              <a:rPr lang="en-US" altLang="zh-CN" i="1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vs.</a:t>
            </a:r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Block-level Dedup 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9672" y="4149080"/>
            <a:ext cx="612068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Block-level dedup exhibits trivial superiority to full-file dedup, but is much more complex</a:t>
            </a:r>
            <a:endParaRPr lang="zh-CN" altLang="en-US" sz="2400" b="1" i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1" y="1124744"/>
            <a:ext cx="5090234" cy="28803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36096" y="1867842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dividing files to blocks in a </a:t>
            </a:r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simple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natural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way,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i.e.,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starting from the head of a file with a fixed block size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So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clearly, we are not dividing files to blocks in the best possible manner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which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much more complicated and computation intensive.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2" descr="http://pic36.nipic.com/20131204/12344150_190603382146_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10811" r="24998" b="10809"/>
          <a:stretch/>
        </p:blipFill>
        <p:spPr bwMode="auto">
          <a:xfrm flipV="1">
            <a:off x="467544" y="5013176"/>
            <a:ext cx="129117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795476" y="5201905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80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70894" y="5373216"/>
            <a:ext cx="5761546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 suggest providers just implement </a:t>
            </a:r>
            <a:r>
              <a:rPr lang="en-US" altLang="zh-CN" sz="2000" b="1" u="sng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full-file 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deduplication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since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it is both simple and efficient.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547664" y="1340768"/>
            <a:ext cx="3672408" cy="0"/>
          </a:xfrm>
          <a:prstGeom prst="line">
            <a:avLst/>
          </a:prstGeom>
          <a:ln w="476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148064" y="1340768"/>
            <a:ext cx="504056" cy="2736304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9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Frequent modifications - finding </a:t>
            </a:r>
            <a:endParaRPr lang="zh-CN" altLang="en-US" u="sng" dirty="0"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" descr="http://www.kx086.com/pic/userfiles/image/2011/09/16/2011091603510223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 b="11595"/>
          <a:stretch/>
        </p:blipFill>
        <p:spPr bwMode="auto">
          <a:xfrm>
            <a:off x="1004203" y="1278052"/>
            <a:ext cx="133977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>
            <a:off x="2444363" y="1674096"/>
            <a:ext cx="60486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下箭头 14"/>
          <p:cNvSpPr/>
          <p:nvPr/>
        </p:nvSpPr>
        <p:spPr>
          <a:xfrm>
            <a:off x="2542660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2660387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278497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2902700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3020427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3138154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3262740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3380467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350505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3622780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3747366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386509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3982820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>
            <a:off x="4100547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下箭头 28"/>
          <p:cNvSpPr/>
          <p:nvPr/>
        </p:nvSpPr>
        <p:spPr>
          <a:xfrm>
            <a:off x="422513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29"/>
          <p:cNvSpPr/>
          <p:nvPr/>
        </p:nvSpPr>
        <p:spPr>
          <a:xfrm>
            <a:off x="4342860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 30"/>
          <p:cNvSpPr/>
          <p:nvPr/>
        </p:nvSpPr>
        <p:spPr>
          <a:xfrm>
            <a:off x="4486876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下箭头 31"/>
          <p:cNvSpPr/>
          <p:nvPr/>
        </p:nvSpPr>
        <p:spPr>
          <a:xfrm>
            <a:off x="460460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下箭头 32"/>
          <p:cNvSpPr/>
          <p:nvPr/>
        </p:nvSpPr>
        <p:spPr>
          <a:xfrm>
            <a:off x="4729189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下箭头 33"/>
          <p:cNvSpPr/>
          <p:nvPr/>
        </p:nvSpPr>
        <p:spPr>
          <a:xfrm>
            <a:off x="4846916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下箭头 34"/>
          <p:cNvSpPr/>
          <p:nvPr/>
        </p:nvSpPr>
        <p:spPr>
          <a:xfrm>
            <a:off x="496464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5082370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5206956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>
            <a:off x="532468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5449269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39"/>
          <p:cNvSpPr/>
          <p:nvPr/>
        </p:nvSpPr>
        <p:spPr>
          <a:xfrm>
            <a:off x="5566996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下箭头 40"/>
          <p:cNvSpPr/>
          <p:nvPr/>
        </p:nvSpPr>
        <p:spPr>
          <a:xfrm>
            <a:off x="5691582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下箭头 41"/>
          <p:cNvSpPr/>
          <p:nvPr/>
        </p:nvSpPr>
        <p:spPr>
          <a:xfrm>
            <a:off x="5809309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下箭头 42"/>
          <p:cNvSpPr/>
          <p:nvPr/>
        </p:nvSpPr>
        <p:spPr>
          <a:xfrm>
            <a:off x="5927036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下箭头 43"/>
          <p:cNvSpPr/>
          <p:nvPr/>
        </p:nvSpPr>
        <p:spPr>
          <a:xfrm>
            <a:off x="604476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下箭头 44"/>
          <p:cNvSpPr/>
          <p:nvPr/>
        </p:nvSpPr>
        <p:spPr>
          <a:xfrm>
            <a:off x="6169349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下箭头 45"/>
          <p:cNvSpPr/>
          <p:nvPr/>
        </p:nvSpPr>
        <p:spPr>
          <a:xfrm>
            <a:off x="6287076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下箭头 46"/>
          <p:cNvSpPr/>
          <p:nvPr/>
        </p:nvSpPr>
        <p:spPr>
          <a:xfrm>
            <a:off x="640480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下箭头 47"/>
          <p:cNvSpPr/>
          <p:nvPr/>
        </p:nvSpPr>
        <p:spPr>
          <a:xfrm>
            <a:off x="6522530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下箭头 48"/>
          <p:cNvSpPr/>
          <p:nvPr/>
        </p:nvSpPr>
        <p:spPr>
          <a:xfrm>
            <a:off x="6647116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下箭头 49"/>
          <p:cNvSpPr/>
          <p:nvPr/>
        </p:nvSpPr>
        <p:spPr>
          <a:xfrm>
            <a:off x="676484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下箭头 50"/>
          <p:cNvSpPr/>
          <p:nvPr/>
        </p:nvSpPr>
        <p:spPr>
          <a:xfrm>
            <a:off x="6882570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下箭头 51"/>
          <p:cNvSpPr/>
          <p:nvPr/>
        </p:nvSpPr>
        <p:spPr>
          <a:xfrm>
            <a:off x="7000297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下箭头 52"/>
          <p:cNvSpPr/>
          <p:nvPr/>
        </p:nvSpPr>
        <p:spPr>
          <a:xfrm>
            <a:off x="712488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下箭头 53"/>
          <p:cNvSpPr/>
          <p:nvPr/>
        </p:nvSpPr>
        <p:spPr>
          <a:xfrm>
            <a:off x="7242610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下箭头 54"/>
          <p:cNvSpPr/>
          <p:nvPr/>
        </p:nvSpPr>
        <p:spPr>
          <a:xfrm>
            <a:off x="7367196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下箭头 55"/>
          <p:cNvSpPr/>
          <p:nvPr/>
        </p:nvSpPr>
        <p:spPr>
          <a:xfrm>
            <a:off x="748492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下箭头 56"/>
          <p:cNvSpPr/>
          <p:nvPr/>
        </p:nvSpPr>
        <p:spPr>
          <a:xfrm>
            <a:off x="7609509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下箭头 57"/>
          <p:cNvSpPr/>
          <p:nvPr/>
        </p:nvSpPr>
        <p:spPr>
          <a:xfrm>
            <a:off x="7727236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下箭头 58"/>
          <p:cNvSpPr/>
          <p:nvPr/>
        </p:nvSpPr>
        <p:spPr>
          <a:xfrm>
            <a:off x="784496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下箭头 59"/>
          <p:cNvSpPr/>
          <p:nvPr/>
        </p:nvSpPr>
        <p:spPr>
          <a:xfrm>
            <a:off x="7962690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下箭头 60"/>
          <p:cNvSpPr/>
          <p:nvPr/>
        </p:nvSpPr>
        <p:spPr>
          <a:xfrm>
            <a:off x="8087276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下箭头 61"/>
          <p:cNvSpPr/>
          <p:nvPr/>
        </p:nvSpPr>
        <p:spPr>
          <a:xfrm>
            <a:off x="8205003" y="13500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55"/>
          <p:cNvSpPr txBox="1"/>
          <p:nvPr/>
        </p:nvSpPr>
        <p:spPr>
          <a:xfrm>
            <a:off x="4028539" y="908720"/>
            <a:ext cx="305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Frequent, short data updates</a:t>
            </a:r>
            <a:endParaRPr lang="zh-CN" altLang="en-US" b="1" dirty="0"/>
          </a:p>
        </p:txBody>
      </p:sp>
      <p:sp>
        <p:nvSpPr>
          <p:cNvPr id="64" name="下箭头 63"/>
          <p:cNvSpPr/>
          <p:nvPr/>
        </p:nvSpPr>
        <p:spPr>
          <a:xfrm>
            <a:off x="2717106" y="17821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下箭头 64"/>
          <p:cNvSpPr/>
          <p:nvPr/>
        </p:nvSpPr>
        <p:spPr>
          <a:xfrm>
            <a:off x="3092435" y="17821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下箭头 65"/>
          <p:cNvSpPr/>
          <p:nvPr/>
        </p:nvSpPr>
        <p:spPr>
          <a:xfrm>
            <a:off x="3596491" y="17821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下箭头 66"/>
          <p:cNvSpPr/>
          <p:nvPr/>
        </p:nvSpPr>
        <p:spPr>
          <a:xfrm>
            <a:off x="3971820" y="17821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下箭头 67"/>
          <p:cNvSpPr/>
          <p:nvPr/>
        </p:nvSpPr>
        <p:spPr>
          <a:xfrm>
            <a:off x="4388432" y="17821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下箭头 68"/>
          <p:cNvSpPr/>
          <p:nvPr/>
        </p:nvSpPr>
        <p:spPr>
          <a:xfrm>
            <a:off x="4763761" y="17821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下箭头 69"/>
          <p:cNvSpPr/>
          <p:nvPr/>
        </p:nvSpPr>
        <p:spPr>
          <a:xfrm>
            <a:off x="5267817" y="17821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下箭头 70"/>
          <p:cNvSpPr/>
          <p:nvPr/>
        </p:nvSpPr>
        <p:spPr>
          <a:xfrm>
            <a:off x="5643146" y="17821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下箭头 71"/>
          <p:cNvSpPr/>
          <p:nvPr/>
        </p:nvSpPr>
        <p:spPr>
          <a:xfrm>
            <a:off x="6116771" y="17821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下箭头 72"/>
          <p:cNvSpPr/>
          <p:nvPr/>
        </p:nvSpPr>
        <p:spPr>
          <a:xfrm>
            <a:off x="6651258" y="17821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下箭头 73"/>
          <p:cNvSpPr/>
          <p:nvPr/>
        </p:nvSpPr>
        <p:spPr>
          <a:xfrm>
            <a:off x="7155314" y="17821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下箭头 74"/>
          <p:cNvSpPr/>
          <p:nvPr/>
        </p:nvSpPr>
        <p:spPr>
          <a:xfrm>
            <a:off x="7587362" y="17821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下箭头 75"/>
          <p:cNvSpPr/>
          <p:nvPr/>
        </p:nvSpPr>
        <p:spPr>
          <a:xfrm>
            <a:off x="8132995" y="17821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0"/>
          <p:cNvSpPr txBox="1"/>
          <p:nvPr/>
        </p:nvSpPr>
        <p:spPr>
          <a:xfrm>
            <a:off x="3545628" y="2790220"/>
            <a:ext cx="408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Network traffic for data synchronization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extBox 71"/>
          <p:cNvSpPr txBox="1"/>
          <p:nvPr/>
        </p:nvSpPr>
        <p:spPr>
          <a:xfrm>
            <a:off x="8565043" y="1484784"/>
            <a:ext cx="61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</a:t>
            </a:r>
            <a:endParaRPr lang="zh-CN" altLang="en-US" sz="1400" dirty="0"/>
          </a:p>
        </p:txBody>
      </p:sp>
      <p:sp>
        <p:nvSpPr>
          <p:cNvPr id="79" name="圆角矩形标注 78"/>
          <p:cNvSpPr/>
          <p:nvPr/>
        </p:nvSpPr>
        <p:spPr>
          <a:xfrm>
            <a:off x="107504" y="2286165"/>
            <a:ext cx="2048828" cy="936103"/>
          </a:xfrm>
          <a:prstGeom prst="wedgeRoundRectCallout">
            <a:avLst>
              <a:gd name="adj1" fmla="val 73493"/>
              <a:gd name="adj2" fmla="val -6816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maintenance traffic  </a:t>
            </a:r>
            <a:r>
              <a:rPr lang="en-US" altLang="zh-CN" b="1" i="1" dirty="0" smtClean="0">
                <a:solidFill>
                  <a:srgbClr val="FF0000"/>
                </a:solidFill>
              </a:rPr>
              <a:t>far exceeds </a:t>
            </a:r>
            <a:r>
              <a:rPr lang="en-US" altLang="zh-CN" sz="1600" dirty="0" smtClean="0">
                <a:solidFill>
                  <a:schemeClr val="tx1"/>
                </a:solidFill>
              </a:rPr>
              <a:t>real data update size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123728" y="3212976"/>
            <a:ext cx="4702035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Traffic Overuse Problem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71235" r="33691" b="6081"/>
          <a:stretch/>
        </p:blipFill>
        <p:spPr bwMode="auto">
          <a:xfrm>
            <a:off x="755576" y="3789040"/>
            <a:ext cx="5160476" cy="290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椭圆 81"/>
          <p:cNvSpPr/>
          <p:nvPr/>
        </p:nvSpPr>
        <p:spPr>
          <a:xfrm>
            <a:off x="2160513" y="5723094"/>
            <a:ext cx="72008" cy="720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3" name="直接箭头连接符 82"/>
          <p:cNvCxnSpPr>
            <a:stCxn id="84" idx="1"/>
          </p:cNvCxnSpPr>
          <p:nvPr/>
        </p:nvCxnSpPr>
        <p:spPr>
          <a:xfrm flipH="1">
            <a:off x="2267744" y="5148481"/>
            <a:ext cx="504056" cy="5379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7"/>
          <p:cNvSpPr txBox="1"/>
          <p:nvPr/>
        </p:nvSpPr>
        <p:spPr>
          <a:xfrm>
            <a:off x="2771800" y="460987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For 8.5%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Dropbox users, &gt;10%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of their traffic is generated in response to frequent modifications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5" name="直接箭头连接符 84"/>
          <p:cNvCxnSpPr>
            <a:stCxn id="82" idx="0"/>
          </p:cNvCxnSpPr>
          <p:nvPr/>
        </p:nvCxnSpPr>
        <p:spPr>
          <a:xfrm>
            <a:off x="2196517" y="5723094"/>
            <a:ext cx="0" cy="252028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H="1">
            <a:off x="1763688" y="5759098"/>
            <a:ext cx="432050" cy="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圆角矩形标注 86"/>
          <p:cNvSpPr/>
          <p:nvPr/>
        </p:nvSpPr>
        <p:spPr>
          <a:xfrm>
            <a:off x="6123572" y="4005065"/>
            <a:ext cx="2912924" cy="1322847"/>
          </a:xfrm>
          <a:prstGeom prst="wedgeRoundRectCallout">
            <a:avLst>
              <a:gd name="adj1" fmla="val -46946"/>
              <a:gd name="adj2" fmla="val -80857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002060"/>
                </a:solidFill>
              </a:rPr>
              <a:t>Zhenhua Li et al. </a:t>
            </a:r>
          </a:p>
          <a:p>
            <a:pPr algn="ctr"/>
            <a:r>
              <a:rPr lang="en-US" altLang="zh-CN" b="1" u="sng" dirty="0" smtClean="0">
                <a:solidFill>
                  <a:srgbClr val="002060"/>
                </a:solidFill>
              </a:rPr>
              <a:t>Efficient </a:t>
            </a:r>
            <a:r>
              <a:rPr lang="en-US" altLang="zh-CN" b="1" u="sng" dirty="0">
                <a:solidFill>
                  <a:srgbClr val="002060"/>
                </a:solidFill>
              </a:rPr>
              <a:t>Batched </a:t>
            </a:r>
            <a:r>
              <a:rPr lang="en-US" altLang="zh-CN" b="1" u="sng" dirty="0" smtClean="0">
                <a:solidFill>
                  <a:srgbClr val="002060"/>
                </a:solidFill>
              </a:rPr>
              <a:t>Sync </a:t>
            </a:r>
            <a:r>
              <a:rPr lang="en-US" altLang="zh-CN" b="1" u="sng" dirty="0">
                <a:solidFill>
                  <a:srgbClr val="002060"/>
                </a:solidFill>
              </a:rPr>
              <a:t>in Dropbox-like Cloud Storage Services</a:t>
            </a:r>
            <a:r>
              <a:rPr lang="en-US" altLang="zh-CN" sz="1600" b="1" u="sng" dirty="0">
                <a:solidFill>
                  <a:srgbClr val="002060"/>
                </a:solidFill>
              </a:rPr>
              <a:t>.</a:t>
            </a: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i="1" dirty="0">
                <a:solidFill>
                  <a:srgbClr val="002060"/>
                </a:solidFill>
              </a:rPr>
              <a:t>In Proc. of </a:t>
            </a:r>
            <a:r>
              <a:rPr lang="en-US" altLang="zh-CN" sz="1600" i="1" dirty="0" smtClean="0">
                <a:solidFill>
                  <a:srgbClr val="002060"/>
                </a:solidFill>
              </a:rPr>
              <a:t>ACM </a:t>
            </a:r>
            <a:r>
              <a:rPr lang="en-US" altLang="zh-CN" sz="1600" b="1" i="1" dirty="0" smtClean="0">
                <a:solidFill>
                  <a:srgbClr val="002060"/>
                </a:solidFill>
              </a:rPr>
              <a:t>Middleware</a:t>
            </a:r>
            <a:r>
              <a:rPr lang="en-US" altLang="zh-CN" sz="1600" i="1" dirty="0">
                <a:solidFill>
                  <a:srgbClr val="002060"/>
                </a:solidFill>
              </a:rPr>
              <a:t>, 2013.</a:t>
            </a:r>
            <a:endParaRPr lang="zh-CN" altLang="en-US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2" grpId="0" animBg="1"/>
      <p:bldP spid="84" grpId="0"/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373688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Sync Deferment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1768736"/>
            <a:ext cx="8892480" cy="31724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99592" y="116713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u="sng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</a:t>
            </a:r>
            <a:r>
              <a:rPr lang="en-US" altLang="zh-CN" sz="2400" u="sng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append X KB per X sec until 1 MB ?</a:t>
            </a:r>
            <a:endParaRPr lang="zh-CN" altLang="en-US" sz="2400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71600" y="1772816"/>
            <a:ext cx="1951137" cy="140296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44999" y="1772816"/>
            <a:ext cx="1951137" cy="140296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948264" y="3359971"/>
            <a:ext cx="1951137" cy="140296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8774" y="1844824"/>
            <a:ext cx="343391" cy="2160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47864" y="1831339"/>
            <a:ext cx="343391" cy="2160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16216" y="1831339"/>
            <a:ext cx="343391" cy="2160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85504" y="3284984"/>
            <a:ext cx="343391" cy="2160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388849" y="3284984"/>
            <a:ext cx="343391" cy="2160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347864" y="3429000"/>
            <a:ext cx="343391" cy="2160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800" y="5217204"/>
            <a:ext cx="1358635" cy="13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691680" y="5157192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92288" y="5085184"/>
            <a:ext cx="6372200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9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1) Frequent </a:t>
            </a:r>
            <a:r>
              <a:rPr lang="en-US" altLang="zh-CN" sz="19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modifications to a file often lead to large TUE. </a:t>
            </a:r>
            <a:endParaRPr lang="en-US" altLang="zh-CN" sz="1900" dirty="0" smtClean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9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2) Some </a:t>
            </a:r>
            <a:r>
              <a:rPr lang="en-US" altLang="zh-CN" sz="19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services deal with this issue by batching file updates using a </a:t>
            </a:r>
            <a:r>
              <a:rPr lang="en-US" altLang="zh-CN" sz="1900" b="1" u="sng" dirty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fixed sync deferment</a:t>
            </a:r>
            <a:r>
              <a:rPr lang="en-US" altLang="zh-CN" sz="19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However, </a:t>
            </a:r>
            <a:r>
              <a:rPr lang="en-US" altLang="zh-CN" sz="19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fixed </a:t>
            </a:r>
            <a:r>
              <a:rPr lang="en-US" altLang="zh-CN" sz="19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sync deferments are </a:t>
            </a:r>
            <a:r>
              <a:rPr lang="en-US" altLang="zh-CN" sz="1900" b="1" u="sng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limited in applicable scenarios</a:t>
            </a:r>
            <a:r>
              <a:rPr lang="en-US" altLang="zh-CN" sz="19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sz="19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87624" y="2852936"/>
            <a:ext cx="199375" cy="1440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4427 -0.147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 animBg="1"/>
      <p:bldP spid="2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227368" cy="1143000"/>
          </a:xfrm>
        </p:spPr>
        <p:txBody>
          <a:bodyPr>
            <a:normAutofit/>
          </a:bodyPr>
          <a:lstStyle/>
          <a:p>
            <a:r>
              <a:rPr lang="en-US" altLang="zh-CN" sz="3600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Frequent modifications - implication </a:t>
            </a:r>
            <a:endParaRPr lang="zh-CN" altLang="en-US" sz="3600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://pic36.nipic.com/20131204/12344150_190603382146_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10811" r="24998" b="10809"/>
          <a:stretch/>
        </p:blipFill>
        <p:spPr bwMode="auto">
          <a:xfrm flipV="1">
            <a:off x="683568" y="1412776"/>
            <a:ext cx="129117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011500" y="1601505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80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6918" y="1412776"/>
            <a:ext cx="5905562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 fix the problem of fixed sync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deferment, we propose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 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adaptive sync defer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(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ASD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 mechanism that dynamically adjusts the sync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deferment.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335" y="2996952"/>
            <a:ext cx="6588057" cy="2044700"/>
          </a:xfrm>
          <a:prstGeom prst="rect">
            <a:avLst/>
          </a:prstGeom>
        </p:spPr>
      </p:pic>
      <p:sp>
        <p:nvSpPr>
          <p:cNvPr id="10" name="左大括号 9"/>
          <p:cNvSpPr/>
          <p:nvPr/>
        </p:nvSpPr>
        <p:spPr>
          <a:xfrm>
            <a:off x="1789977" y="5229200"/>
            <a:ext cx="261743" cy="13396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6860" y="5590981"/>
            <a:ext cx="1368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Sync</a:t>
            </a:r>
          </a:p>
          <a:p>
            <a:pPr algn="ctr"/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Deferment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716016" y="5473833"/>
                <a:ext cx="407021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CN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473833"/>
                <a:ext cx="4070217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195736" y="5125330"/>
                <a:ext cx="2272802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𝐺𝑜𝑜𝑔𝑙𝑒𝐷𝑟𝑖𝑣𝑒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dirty="0" smtClean="0"/>
                  <a:t> 4.2 sec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25330"/>
                <a:ext cx="2272802" cy="391902"/>
              </a:xfrm>
              <a:prstGeom prst="rect">
                <a:avLst/>
              </a:prstGeom>
              <a:blipFill rotWithShape="0">
                <a:blip r:embed="rId6"/>
                <a:stretch>
                  <a:fillRect t="-7813" r="-1609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195734" y="5718195"/>
                <a:ext cx="21702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𝑂𝑛𝑒𝐷𝑟𝑖𝑣𝑒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zh-CN" dirty="0" smtClean="0"/>
                  <a:t>.5 sec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4" y="5718195"/>
                <a:ext cx="2170209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168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195735" y="6277458"/>
                <a:ext cx="1966757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𝑆𝑢𝑔𝑎𝑟𝑆𝑦𝑛𝑐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6 sec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5" y="6277458"/>
                <a:ext cx="1966757" cy="391902"/>
              </a:xfrm>
              <a:prstGeom prst="rect">
                <a:avLst/>
              </a:prstGeom>
              <a:blipFill rotWithShape="0">
                <a:blip r:embed="rId8"/>
                <a:stretch>
                  <a:fillRect t="-7813" r="-2167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Cloud Storage Services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2050" name="Picture 2" descr="http://infocurse.com/wp-content/uploads/2014/09/cloud-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6557301" cy="49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reestylesource.com/wp-content/uploads/2013/01/Icon-Document03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9705"/>
            <a:ext cx="688803" cy="6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freestylesource.com/wp-content/uploads/2013/01/Icon-Document03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21" y="1775529"/>
            <a:ext cx="688803" cy="6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1043608" y="5652741"/>
            <a:ext cx="1575908" cy="5466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store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72684" y="5662051"/>
            <a:ext cx="1575908" cy="546697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share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8"/>
              <p:cNvSpPr txBox="1"/>
              <p:nvPr/>
            </p:nvSpPr>
            <p:spPr>
              <a:xfrm>
                <a:off x="6674590" y="1628800"/>
                <a:ext cx="2073874" cy="954107"/>
              </a:xfrm>
              <a:prstGeom prst="rect">
                <a:avLst/>
              </a:prstGeom>
              <a:solidFill>
                <a:srgbClr val="E99E04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𝒇𝒓𝒐𝒎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𝒂𝒏𝒚𝒘𝒉𝒆𝒓𝒆</m:t>
                    </m:r>
                  </m:oMath>
                </a14:m>
                <a:endParaRPr lang="en-US" altLang="zh-CN" sz="2800" b="1" i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590" y="1628800"/>
                <a:ext cx="2073874" cy="9541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8"/>
              <p:cNvSpPr txBox="1"/>
              <p:nvPr/>
            </p:nvSpPr>
            <p:spPr>
              <a:xfrm>
                <a:off x="6674590" y="3294933"/>
                <a:ext cx="2145882" cy="95410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𝒐𝒏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𝒏𝒚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𝒅𝒆𝒗𝒊𝒄𝒆</m:t>
                    </m:r>
                  </m:oMath>
                </a14:m>
                <a:endParaRPr lang="en-US" altLang="zh-CN" sz="2800" b="1" i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590" y="3294933"/>
                <a:ext cx="2145882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8"/>
              <p:cNvSpPr txBox="1"/>
              <p:nvPr/>
            </p:nvSpPr>
            <p:spPr>
              <a:xfrm>
                <a:off x="6671984" y="4941168"/>
                <a:ext cx="2076480" cy="9541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𝒂𝒕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𝒂𝒏𝒚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𝒕𝒊𝒎𝒆</m:t>
                    </m:r>
                  </m:oMath>
                </a14:m>
                <a:endParaRPr lang="en-US" altLang="zh-CN" sz="2800" b="1" i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984" y="4941168"/>
                <a:ext cx="2076480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" descr="http://www.freestylesource.com/wp-content/uploads/2013/01/Icon-Document03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688803" cy="6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7552 3.7037E-6 C 0.1092 3.7037E-6 0.15122 -0.06459 0.15122 -0.11667 L 0.15122 -0.2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1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71 0.36805 L 0.12049 0.36805 C 0.06615 0.36805 -0.00173 0.26643 -0.00173 0.18403 L -0.00173 2.22222E-6 " pathEditMode="relative" rAng="10800000" ptsTypes="AAAA">
                                      <p:cBhvr>
                                        <p:cTn id="15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1840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u="sng" dirty="0" smtClean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Network &amp; Hardware Impact    </a:t>
            </a:r>
            <a:endParaRPr lang="zh-CN" altLang="en-US" u="sng" dirty="0"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5616" y="1196752"/>
            <a:ext cx="698477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Network and hardware do not affect the TUE of simple file operations, but significantly affect the TUE of </a:t>
            </a:r>
            <a:r>
              <a:rPr lang="en-US" altLang="zh-CN" sz="2800" b="1" i="1" u="sng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frequent modifications</a:t>
            </a:r>
            <a:endParaRPr lang="zh-CN" altLang="en-US" sz="2800" b="1" i="1" u="sng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996952"/>
            <a:ext cx="8874732" cy="1524635"/>
          </a:xfrm>
          <a:prstGeom prst="rect">
            <a:avLst/>
          </a:prstGeom>
        </p:spPr>
      </p:pic>
      <p:sp>
        <p:nvSpPr>
          <p:cNvPr id="9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130" y="4725144"/>
            <a:ext cx="6353214" cy="1678312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1081323" y="3140968"/>
            <a:ext cx="1402445" cy="6350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283968" y="3933056"/>
            <a:ext cx="1224136" cy="1163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067944" y="3212976"/>
            <a:ext cx="216024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下箭头 15"/>
          <p:cNvSpPr/>
          <p:nvPr/>
        </p:nvSpPr>
        <p:spPr>
          <a:xfrm rot="10800000">
            <a:off x="6660232" y="4964682"/>
            <a:ext cx="216024" cy="26451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6444208" y="5322803"/>
            <a:ext cx="216024" cy="2664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下箭头 17"/>
          <p:cNvSpPr/>
          <p:nvPr/>
        </p:nvSpPr>
        <p:spPr>
          <a:xfrm rot="10800000" flipV="1">
            <a:off x="3563889" y="4869160"/>
            <a:ext cx="216024" cy="26451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下箭头 18"/>
          <p:cNvSpPr/>
          <p:nvPr/>
        </p:nvSpPr>
        <p:spPr>
          <a:xfrm flipV="1">
            <a:off x="3059832" y="5178787"/>
            <a:ext cx="216024" cy="2664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49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Network &amp; Hardware – </a:t>
            </a:r>
            <a:b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u="sng" dirty="0" smtClean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finding</a:t>
            </a:r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and implication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://pic36.nipic.com/20131204/12344150_190603382146_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10811" r="24998" b="10809"/>
          <a:stretch/>
        </p:blipFill>
        <p:spPr bwMode="auto">
          <a:xfrm flipV="1">
            <a:off x="683568" y="4221088"/>
            <a:ext cx="129117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011500" y="4409817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</a:t>
            </a:r>
            <a:endParaRPr lang="zh-CN" altLang="en-US" sz="80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6918" y="4221088"/>
            <a:ext cx="5905562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the case of 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frequent file modifications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today’s cloud storage services actually 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bring good news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(in terms of TUE) to those users with relatively </a:t>
            </a:r>
            <a:r>
              <a:rPr lang="en-US" altLang="zh-CN" sz="20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poor hardware or Internet access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840" y="1760820"/>
            <a:ext cx="1358635" cy="13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051720" y="1700808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</a:t>
            </a:r>
            <a:endParaRPr lang="zh-CN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87824" y="1628800"/>
            <a:ext cx="5904656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Surprisingly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we observe that users with relatively </a:t>
            </a:r>
            <a:r>
              <a:rPr lang="en-US" altLang="zh-CN" sz="2000" b="1" u="sng" dirty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low bandwidth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000" b="1" u="sng" dirty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high latency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or </a:t>
            </a:r>
            <a:r>
              <a:rPr lang="en-US" altLang="zh-CN" sz="2000" b="1" u="sng" dirty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slow hardware</a:t>
            </a:r>
            <a:r>
              <a:rPr lang="en-US" altLang="zh-CN" sz="2000" dirty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b="1" u="sng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save on sync traffic</a:t>
            </a:r>
            <a:r>
              <a:rPr lang="en-US" altLang="zh-CN" sz="2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because their file updates are naturally batched together.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33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763688" y="188640"/>
            <a:ext cx="5976664" cy="1754326"/>
            <a:chOff x="2384326" y="617384"/>
            <a:chExt cx="4323894" cy="1754326"/>
          </a:xfrm>
        </p:grpSpPr>
        <p:sp>
          <p:nvSpPr>
            <p:cNvPr id="6" name="文本框 6"/>
            <p:cNvSpPr txBox="1"/>
            <p:nvPr/>
          </p:nvSpPr>
          <p:spPr>
            <a:xfrm>
              <a:off x="2384326" y="617384"/>
              <a:ext cx="432091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 smtClean="0">
                  <a:solidFill>
                    <a:srgbClr val="7030A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■  Summary of Contribution</a:t>
              </a:r>
              <a:endParaRPr lang="en-US" altLang="zh-CN" sz="4000" b="1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683568" y="1340768"/>
            <a:ext cx="8003232" cy="104644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altLang="zh-CN" sz="3200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 data </a:t>
            </a:r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sync traffic of cloud storage services efficiently used?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563888" y="2708920"/>
                <a:ext cx="4665764" cy="764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𝑻𝑼𝑬</m:t>
                      </m:r>
                      <m:r>
                        <a:rPr lang="en-US" altLang="zh-CN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𝑻𝒐𝒕𝒂𝒍</m:t>
                          </m:r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𝒅𝒂𝒕𝒂</m:t>
                          </m:r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𝒔𝒚𝒏𝒄</m:t>
                          </m:r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𝒕𝒓𝒂𝒇𝒇𝒊𝒄</m:t>
                          </m:r>
                        </m:num>
                        <m:den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𝑫𝒂𝒕𝒂</m:t>
                          </m:r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𝒖𝒑𝒅𝒂𝒕𝒆</m:t>
                          </m:r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𝒔𝒊𝒛𝒆</m:t>
                          </m:r>
                        </m:den>
                      </m:f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708920"/>
                <a:ext cx="4665764" cy="7643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10"/>
          <p:cNvSpPr/>
          <p:nvPr/>
        </p:nvSpPr>
        <p:spPr>
          <a:xfrm>
            <a:off x="971600" y="2636912"/>
            <a:ext cx="2273616" cy="79208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Metric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Traffic Usage Efficiency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7585" y="3861048"/>
            <a:ext cx="2512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</a:t>
            </a:r>
            <a:endParaRPr lang="zh-CN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55304" y="4149080"/>
            <a:ext cx="242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Findings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504" y="5229200"/>
            <a:ext cx="5679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</a:t>
            </a:r>
            <a:endParaRPr lang="zh-CN" altLang="en-US" sz="80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1248" y="5517232"/>
            <a:ext cx="307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Implications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34699" y="4108042"/>
            <a:ext cx="4973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considerable portion of the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data sync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traffic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is in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sense wasteful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34699" y="5365665"/>
            <a:ext cx="4979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wasted (tremendous) </a:t>
            </a:r>
            <a:r>
              <a:rPr lang="en-US" altLang="zh-CN" sz="2000" b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traffic can be effectively avoided or significantly reduced via carefully designed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sync </a:t>
            </a:r>
            <a:r>
              <a:rPr lang="en-US" altLang="zh-CN" sz="2000" b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mechanisms</a:t>
            </a:r>
            <a:endParaRPr lang="zh-CN" altLang="en-US" sz="2000" b="1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5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/>
      <p:bldP spid="16" grpId="0"/>
      <p:bldP spid="17" grpId="0"/>
      <p:bldP spid="2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538736" cy="728956"/>
          </a:xfrm>
        </p:spPr>
        <p:txBody>
          <a:bodyPr>
            <a:noAutofit/>
          </a:bodyPr>
          <a:lstStyle/>
          <a:p>
            <a:r>
              <a:rPr lang="en-US" altLang="zh-CN" sz="5400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The End</a:t>
            </a:r>
            <a:endParaRPr lang="zh-CN" altLang="en-US" sz="5400" u="sng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3" descr="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100930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91880" y="2967335"/>
            <a:ext cx="42484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endParaRPr lang="zh-CN" alt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75856" y="303934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Press ESC to exit …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The Case of iCloud Drive</a:t>
            </a:r>
            <a:endParaRPr lang="zh-CN" altLang="en-US" u="sng" dirty="0"/>
          </a:p>
        </p:txBody>
      </p:sp>
      <p:pic>
        <p:nvPicPr>
          <p:cNvPr id="6" name="Picture 4" descr="http://blogdoiphone.com/wp-content/uploads/2014/06/iCloudDri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0" t="18856" r="7340" b="22991"/>
          <a:stretch/>
        </p:blipFill>
        <p:spPr bwMode="auto">
          <a:xfrm>
            <a:off x="2051720" y="1425717"/>
            <a:ext cx="1221182" cy="8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72661"/>
            <a:ext cx="1308526" cy="13202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07904" y="105273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Released in Oct. 2014 with</a:t>
            </a:r>
            <a:endParaRPr lang="zh-CN" altLang="en-US" sz="3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6832"/>
            <a:ext cx="1935215" cy="1080120"/>
          </a:xfrm>
          <a:prstGeom prst="rect">
            <a:avLst/>
          </a:prstGeom>
        </p:spPr>
      </p:pic>
      <p:pic>
        <p:nvPicPr>
          <p:cNvPr id="15362" name="Picture 2" descr="http://i1.hexunimg.cn/2014-06-11/1655894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t="28425" r="62711" b="35738"/>
          <a:stretch/>
        </p:blipFill>
        <p:spPr bwMode="auto">
          <a:xfrm>
            <a:off x="6559128" y="1700812"/>
            <a:ext cx="115212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11560" y="3356992"/>
            <a:ext cx="64087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Efficient BDS (batched data sync) for OS </a:t>
            </a:r>
            <a:r>
              <a:rPr lang="en-US" altLang="zh-CN" sz="2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X,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but not for web browser or iOS 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IDS (incremental data sync) for OS X,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but not for web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browser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or iOS 8</a:t>
            </a:r>
            <a:endParaRPr lang="en-US" altLang="zh-CN" sz="2000" dirty="0" smtClean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00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No compression at all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Fine-grained (KBs) level dedup for OS X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but not for web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browser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or iOS 8</a:t>
            </a:r>
            <a:endParaRPr lang="en-US" altLang="zh-CN" sz="200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右大括号 9"/>
          <p:cNvSpPr/>
          <p:nvPr/>
        </p:nvSpPr>
        <p:spPr>
          <a:xfrm>
            <a:off x="7092280" y="3574751"/>
            <a:ext cx="498286" cy="263758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711256" y="4163596"/>
            <a:ext cx="1397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Quite unstable at the moment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2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Limitation of Our Research</a:t>
            </a:r>
            <a:endParaRPr lang="zh-CN" altLang="en-US" u="sn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16" name="TextBox 6"/>
          <p:cNvSpPr txBox="1"/>
          <p:nvPr/>
        </p:nvSpPr>
        <p:spPr>
          <a:xfrm>
            <a:off x="827584" y="112474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Black-box measurement </a:t>
            </a:r>
            <a:r>
              <a:rPr lang="en-US" altLang="zh-C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are insufficient</a:t>
            </a:r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87" y="1772816"/>
            <a:ext cx="343531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755576" y="2852936"/>
            <a:ext cx="4464496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2040" y="19168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What happens after the data packet dives into the cloud?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4860032" y="295978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“Google Drive, OneDrive, and Dropbox do have traffic problems. But have you considered the problems from a system design/tradeoff perspective?”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4290963019"/>
              </p:ext>
            </p:extLst>
          </p:nvPr>
        </p:nvGraphicFramePr>
        <p:xfrm>
          <a:off x="251520" y="3833664"/>
          <a:ext cx="482453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4870567" y="4725144"/>
            <a:ext cx="3877897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expect measurement work from a system insider’s perspective! </a:t>
            </a:r>
            <a:endParaRPr lang="zh-CN" altLang="en-US" sz="2800" b="1" i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8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23"/>
    </mc:Choice>
    <mc:Fallback xmlns="">
      <p:transition spd="slow" advTm="177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Graphic spid="3" grpId="0">
        <p:bldAsOne/>
      </p:bldGraphic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8979"/>
          </a:xfrm>
        </p:spPr>
        <p:txBody>
          <a:bodyPr>
            <a:normAutofit fontScale="90000"/>
          </a:bodyPr>
          <a:lstStyle/>
          <a:p>
            <a:r>
              <a:rPr lang="en-US" altLang="zh-CN" sz="53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http://www.thucloud.com</a:t>
            </a:r>
            <a:r>
              <a:rPr lang="en-US" altLang="zh-CN" sz="53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37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96752"/>
            <a:ext cx="6103218" cy="1918335"/>
          </a:xfrm>
          <a:prstGeom prst="rect">
            <a:avLst/>
          </a:prstGeom>
        </p:spPr>
      </p:pic>
      <p:pic>
        <p:nvPicPr>
          <p:cNvPr id="27" name="图片 26" descr="C:\Users\Zhenhua Li\Desktop\20131106_1555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1152128" cy="175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 descr="C:\Users\Zhenhua Li\Desktop\20131106_1612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7152"/>
            <a:ext cx="1133636" cy="175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38660" r="16647" b="41451"/>
          <a:stretch/>
        </p:blipFill>
        <p:spPr>
          <a:xfrm>
            <a:off x="5580112" y="3115087"/>
            <a:ext cx="2212776" cy="579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3422" r="9762" b="10520"/>
          <a:stretch/>
        </p:blipFill>
        <p:spPr>
          <a:xfrm>
            <a:off x="323528" y="4365104"/>
            <a:ext cx="1224136" cy="1224136"/>
          </a:xfrm>
          <a:prstGeom prst="rect">
            <a:avLst/>
          </a:prstGeom>
        </p:spPr>
      </p:pic>
      <p:pic>
        <p:nvPicPr>
          <p:cNvPr id="11" name="图片 10" descr="C:\Users\Zhenhua Li\Desktop\20131106_1610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19" y="3498132"/>
            <a:ext cx="3015273" cy="108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8" y="4103099"/>
            <a:ext cx="3302920" cy="22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37611"/>
            <a:ext cx="8489375" cy="217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107504" y="1988840"/>
            <a:ext cx="2376264" cy="1070828"/>
          </a:xfrm>
          <a:prstGeom prst="wedgeRoundRectCallout">
            <a:avLst>
              <a:gd name="adj1" fmla="val 29329"/>
              <a:gd name="adj2" fmla="val 12146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First, Dropbox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client must </a:t>
            </a:r>
            <a:r>
              <a:rPr lang="en-US" altLang="zh-CN" dirty="0" smtClean="0">
                <a:solidFill>
                  <a:srgbClr val="FF0000"/>
                </a:solidFill>
              </a:rPr>
              <a:t>re-index</a:t>
            </a:r>
            <a:r>
              <a:rPr lang="en-US" altLang="zh-CN" dirty="0" smtClean="0">
                <a:solidFill>
                  <a:schemeClr val="tx1"/>
                </a:solidFill>
              </a:rPr>
              <a:t> the updated file --- </a:t>
            </a:r>
            <a:r>
              <a:rPr lang="en-US" altLang="zh-CN" dirty="0" smtClean="0">
                <a:solidFill>
                  <a:srgbClr val="FF0000"/>
                </a:solidFill>
              </a:rPr>
              <a:t>computation intensive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762826" y="1988840"/>
            <a:ext cx="2313229" cy="1070828"/>
          </a:xfrm>
          <a:prstGeom prst="wedgeRoundRectCallout">
            <a:avLst>
              <a:gd name="adj1" fmla="val 1119"/>
              <a:gd name="adj2" fmla="val 12125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 file is considered “synchronized” to the cloud only when the cloud returns ACK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563887" y="5301208"/>
            <a:ext cx="3456384" cy="1152128"/>
          </a:xfrm>
          <a:prstGeom prst="wedgeRoundRectCallout">
            <a:avLst>
              <a:gd name="adj1" fmla="val -67956"/>
              <a:gd name="adj2" fmla="val -551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Sometimes, when data updates happen even faster than the file re-indexing speed, they are also “batched” for synchronization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652119" y="1988617"/>
            <a:ext cx="3240360" cy="1071051"/>
          </a:xfrm>
          <a:prstGeom prst="wedgeRoundRectCallout">
            <a:avLst>
              <a:gd name="adj1" fmla="val -3518"/>
              <a:gd name="adj2" fmla="val 10702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This is why some data updates are “</a:t>
            </a:r>
            <a:r>
              <a:rPr lang="en-US" altLang="zh-CN" dirty="0" smtClean="0">
                <a:solidFill>
                  <a:srgbClr val="FF0000"/>
                </a:solidFill>
              </a:rPr>
              <a:t>batched</a:t>
            </a:r>
            <a:r>
              <a:rPr lang="en-US" altLang="zh-CN" dirty="0" smtClean="0">
                <a:solidFill>
                  <a:schemeClr val="tx1"/>
                </a:solidFill>
              </a:rPr>
              <a:t>” for synchronization </a:t>
            </a:r>
            <a:r>
              <a:rPr lang="en-US" altLang="zh-CN" dirty="0" smtClean="0">
                <a:solidFill>
                  <a:srgbClr val="FF0000"/>
                </a:solidFill>
              </a:rPr>
              <a:t>unintentionllay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95535" y="1268760"/>
            <a:ext cx="8568952" cy="5464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The four basic components of Dropbox client behavior 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Working Principle of Dropbox Client</a:t>
            </a:r>
            <a:endParaRPr lang="zh-CN" altLang="en-US" sz="3600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15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39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835696" y="2597786"/>
            <a:ext cx="6048672" cy="923330"/>
            <a:chOff x="2375312" y="604610"/>
            <a:chExt cx="4766669" cy="923330"/>
          </a:xfrm>
        </p:grpSpPr>
        <p:sp>
          <p:nvSpPr>
            <p:cNvPr id="6" name="文本框 6"/>
            <p:cNvSpPr txBox="1"/>
            <p:nvPr/>
          </p:nvSpPr>
          <p:spPr>
            <a:xfrm>
              <a:off x="2375312" y="604610"/>
              <a:ext cx="47666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>
                  <a:solidFill>
                    <a:srgbClr val="00B0F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</a:t>
              </a:r>
              <a:r>
                <a:rPr lang="en-US" altLang="zh-CN" sz="3600" b="1" dirty="0" smtClean="0">
                  <a:solidFill>
                    <a:srgbClr val="00B0F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Design Framework</a:t>
              </a:r>
              <a:endParaRPr lang="en-US" altLang="zh-CN" sz="4000" b="1" dirty="0" smtClean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2684483" y="3501008"/>
            <a:ext cx="476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—— from the perspective of </a:t>
            </a:r>
            <a:r>
              <a:rPr lang="en-US" altLang="zh-CN" sz="24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TUE</a:t>
            </a:r>
            <a:endParaRPr lang="zh-CN" altLang="en-US" sz="2400" i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6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5076056" y="1340768"/>
            <a:ext cx="3120280" cy="22302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27584" y="3933056"/>
            <a:ext cx="3120280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27585" y="1340768"/>
            <a:ext cx="3120280" cy="22302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Massive Popularity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https://blog.onedrive.com/wp-content/uploads/2014/01/OneDriv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192289" cy="10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9spokes.com/assets/Uploads/dropbox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520280" cy="6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947663" y="2420888"/>
            <a:ext cx="29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 </a:t>
            </a: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100M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users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7663" y="2924944"/>
            <a:ext cx="29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1B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files per day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7663" y="4911551"/>
            <a:ext cx="29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 </a:t>
            </a:r>
            <a:r>
              <a:rPr lang="en-US" altLang="zh-CN" sz="2400" b="1" u="sng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00M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users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7663" y="5415607"/>
            <a:ext cx="29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Over </a:t>
            </a: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14 PB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data</a:t>
            </a:r>
          </a:p>
        </p:txBody>
      </p:sp>
      <p:pic>
        <p:nvPicPr>
          <p:cNvPr id="3088" name="Picture 16" descr="http://ansonalex.com/wp-content/uploads/2012/12/google-drive-tutorial-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32753"/>
            <a:ext cx="2472209" cy="93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5196135" y="2525995"/>
            <a:ext cx="290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10M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users in its </a:t>
            </a: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first two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months</a:t>
            </a:r>
          </a:p>
        </p:txBody>
      </p:sp>
      <p:pic>
        <p:nvPicPr>
          <p:cNvPr id="1026" name="Picture 2" descr="https://encrypted-tbn0.gstatic.com/images?q=tbn:ANd9GcRYT4Ndro1Po5eQjdTN1Zp2Jm34fdAEHTVB08pSaBqfbXcPI9w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969916" cy="9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doiphone.com/wp-content/uploads/2014/06/iCloudDriv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0" t="18856" r="7340" b="22991"/>
          <a:stretch/>
        </p:blipFill>
        <p:spPr bwMode="auto">
          <a:xfrm>
            <a:off x="7308304" y="4158176"/>
            <a:ext cx="897146" cy="5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3933057"/>
            <a:ext cx="961314" cy="969916"/>
          </a:xfrm>
          <a:prstGeom prst="rect">
            <a:avLst/>
          </a:prstGeom>
        </p:spPr>
      </p:pic>
      <p:pic>
        <p:nvPicPr>
          <p:cNvPr id="1034" name="Picture 10" descr="http://atechjourney.com/wp-content/uploads/SugarSyn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38694"/>
            <a:ext cx="969916" cy="95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1036" name="Picture 12" descr="http://oss.org.cn/attachments/2014/04/1_201404031309561Se0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59" y="5377036"/>
            <a:ext cx="1264264" cy="63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205450" y="5169386"/>
            <a:ext cx="58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7069" y="5292377"/>
            <a:ext cx="882550" cy="7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Impact Factors </a:t>
            </a:r>
            <a:r>
              <a:rPr lang="en-US" altLang="zh-CN" i="1" u="sng" dirty="0" smtClean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vs.</a:t>
            </a:r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u="sng" dirty="0" smtClean="0">
                <a:solidFill>
                  <a:srgbClr val="C0000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Design Choices </a:t>
            </a:r>
            <a:endParaRPr lang="zh-CN" altLang="en-US" u="sng" dirty="0">
              <a:solidFill>
                <a:srgbClr val="C0000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00808"/>
            <a:ext cx="3456384" cy="4926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528" y="342900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Network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47073" y="3284984"/>
            <a:ext cx="4024891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747073" y="4221088"/>
            <a:ext cx="4024891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4666952" y="2555775"/>
            <a:ext cx="1378045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ync granularity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228184" y="2557251"/>
            <a:ext cx="1327201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Dedup granularity</a:t>
            </a:r>
            <a:endParaRPr lang="zh-CN" altLang="en-US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572000" y="1876264"/>
            <a:ext cx="1553119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Compression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Level *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740352" y="2555775"/>
            <a:ext cx="103161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Server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location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277247" y="1876264"/>
            <a:ext cx="118318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Metadata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structure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645400" y="1876264"/>
            <a:ext cx="129614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File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replication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818856" y="3477001"/>
            <a:ext cx="83326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Bandwidth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868144" y="3477001"/>
            <a:ext cx="72749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RTT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884368" y="3477001"/>
            <a:ext cx="83033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Sync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delay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838008" y="3477001"/>
            <a:ext cx="83033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Sync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traffic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666952" y="4413104"/>
            <a:ext cx="112918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Client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Location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6060616" y="4418586"/>
            <a:ext cx="124768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Client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Hardware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7500776" y="4413104"/>
            <a:ext cx="124768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Access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Method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674840" y="5154618"/>
            <a:ext cx="61724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File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size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5436096" y="5154618"/>
            <a:ext cx="122436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File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operation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804248" y="5154618"/>
            <a:ext cx="100833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pdate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size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7956376" y="5148474"/>
            <a:ext cx="97284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pdate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rate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666952" y="5922697"/>
            <a:ext cx="1553119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Compression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Level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389080" y="5926307"/>
            <a:ext cx="127926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Sync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deferment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84368" y="5745450"/>
            <a:ext cx="946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圆角矩形标注 35"/>
          <p:cNvSpPr/>
          <p:nvPr/>
        </p:nvSpPr>
        <p:spPr>
          <a:xfrm>
            <a:off x="1294342" y="1165811"/>
            <a:ext cx="1837497" cy="432048"/>
          </a:xfrm>
          <a:prstGeom prst="wedgeRoundRectCallout">
            <a:avLst>
              <a:gd name="adj1" fmla="val 27467"/>
              <a:gd name="adj2" fmla="val -109754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Objective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7" name="圆角矩形标注 36"/>
          <p:cNvSpPr/>
          <p:nvPr/>
        </p:nvSpPr>
        <p:spPr>
          <a:xfrm>
            <a:off x="5782503" y="1165811"/>
            <a:ext cx="1957849" cy="432048"/>
          </a:xfrm>
          <a:prstGeom prst="wedgeRoundRectCallout">
            <a:avLst>
              <a:gd name="adj1" fmla="val 27467"/>
              <a:gd name="adj2" fmla="val -109754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Subjective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90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Selecting Rules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1916832"/>
            <a:ext cx="3744416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i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Rule 1: The impact factors should be relatively </a:t>
            </a:r>
            <a:r>
              <a:rPr lang="en-US" altLang="zh-CN" sz="2000" b="1" i="1" u="sng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constant</a:t>
            </a:r>
            <a:r>
              <a:rPr lang="en-US" altLang="zh-CN" sz="2000" i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or </a:t>
            </a:r>
            <a:r>
              <a:rPr lang="en-US" altLang="zh-CN" sz="2000" b="1" i="1" u="sng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stable</a:t>
            </a:r>
            <a:r>
              <a:rPr lang="en-US" altLang="zh-CN" sz="2000" i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so that </a:t>
            </a:r>
            <a:r>
              <a:rPr lang="en-US" altLang="zh-CN" sz="200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sz="2000" i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research results can be easily </a:t>
            </a:r>
            <a:r>
              <a:rPr lang="en-US" altLang="zh-CN" sz="2000" b="1" i="1" u="sng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repeated</a:t>
            </a:r>
            <a:r>
              <a:rPr lang="en-US" altLang="zh-CN" sz="2000" i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sz="2000" i="1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698009" y="2965512"/>
            <a:ext cx="4024891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698009" y="3901616"/>
            <a:ext cx="4024891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4617888" y="2236303"/>
            <a:ext cx="1378045" cy="57606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ync granularity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179120" y="2237779"/>
            <a:ext cx="1327201" cy="57606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Dedup granularity</a:t>
            </a:r>
            <a:endParaRPr lang="zh-CN" altLang="en-US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522936" y="1556792"/>
            <a:ext cx="1553119" cy="57606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Compression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Level *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691288" y="2236303"/>
            <a:ext cx="1031612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Server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location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28183" y="1556792"/>
            <a:ext cx="1183186" cy="57606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Metadata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structure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596336" y="1556792"/>
            <a:ext cx="1296144" cy="57606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File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replication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769792" y="3157529"/>
            <a:ext cx="833264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Bandwidth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819080" y="3157529"/>
            <a:ext cx="727496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RTT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835304" y="3157529"/>
            <a:ext cx="830336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Sync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delay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788944" y="3157529"/>
            <a:ext cx="830336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Sync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traffic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617888" y="4093632"/>
            <a:ext cx="1129184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Client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Location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11552" y="4099114"/>
            <a:ext cx="1247688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Client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Hardware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451712" y="4093632"/>
            <a:ext cx="1247688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Access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Method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625776" y="4835146"/>
            <a:ext cx="617240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File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size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387032" y="4835146"/>
            <a:ext cx="1224362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File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operation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755184" y="4835146"/>
            <a:ext cx="1008338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pdate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size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907312" y="4829002"/>
            <a:ext cx="972842" cy="57606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pdate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rate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617888" y="5603225"/>
            <a:ext cx="1553119" cy="57606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Compression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Level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6340016" y="5606835"/>
            <a:ext cx="1279264" cy="57606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Sync</a:t>
            </a:r>
          </a:p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deferment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35304" y="5425978"/>
            <a:ext cx="946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528" y="3933056"/>
            <a:ext cx="3744416" cy="1800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Rule </a:t>
            </a:r>
            <a:r>
              <a:rPr lang="en-US" altLang="zh-CN" sz="2000" i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2: The design choices should be </a:t>
            </a:r>
            <a:r>
              <a:rPr lang="en-US" altLang="zh-CN" sz="2000" b="1" i="1" u="sng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measurable</a:t>
            </a:r>
            <a:r>
              <a:rPr lang="en-US" altLang="zh-CN" sz="2000" i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</a:t>
            </a:r>
            <a:r>
              <a:rPr lang="en-US" altLang="zh-CN" sz="2000" b="1" i="1" u="sng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service/implementation </a:t>
            </a:r>
            <a:r>
              <a:rPr lang="en-US" altLang="zh-CN" sz="2000" b="1" i="1" u="sng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independent</a:t>
            </a:r>
            <a:r>
              <a:rPr lang="en-US" altLang="zh-CN" sz="2000" i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so as to make </a:t>
            </a:r>
            <a:r>
              <a:rPr lang="en-US" altLang="zh-CN" sz="20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 methodology </a:t>
            </a:r>
            <a:r>
              <a:rPr lang="en-US" altLang="zh-CN" sz="2000" i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widely </a:t>
            </a:r>
            <a:r>
              <a:rPr lang="en-US" altLang="zh-CN" sz="2000" b="1" i="1" u="sng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applicable</a:t>
            </a:r>
            <a:r>
              <a:rPr lang="en-US" altLang="zh-CN" sz="2000" i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sz="2000" i="1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1" name="矩形标注 30"/>
          <p:cNvSpPr/>
          <p:nvPr/>
        </p:nvSpPr>
        <p:spPr>
          <a:xfrm>
            <a:off x="6372200" y="1501996"/>
            <a:ext cx="2426841" cy="630860"/>
          </a:xfrm>
          <a:prstGeom prst="wedgeRectCallout">
            <a:avLst>
              <a:gd name="adj1" fmla="val -78746"/>
              <a:gd name="adj2" fmla="val 141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* The server-side data compression level may be different from the </a:t>
            </a:r>
            <a:r>
              <a:rPr lang="en-US" altLang="zh-CN" sz="1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client-side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910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7" grpId="0" animBg="1"/>
      <p:bldP spid="28" grpId="0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5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Key Operation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522" y="1484784"/>
            <a:ext cx="3283620" cy="46805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7775" y="2489484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ata</a:t>
            </a:r>
          </a:p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sync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8"/>
              <p:cNvSpPr txBox="1"/>
              <p:nvPr/>
            </p:nvSpPr>
            <p:spPr>
              <a:xfrm>
                <a:off x="251520" y="4581128"/>
                <a:ext cx="2636290" cy="527645"/>
              </a:xfrm>
              <a:prstGeom prst="rect">
                <a:avLst/>
              </a:prstGeom>
              <a:solidFill>
                <a:srgbClr val="E99E04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𝒇𝒊𝒍𝒆</m:t>
                      </m:r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𝒐𝒑𝒆𝒓𝒂𝒕𝒊𝒐𝒏</m:t>
                      </m:r>
                    </m:oMath>
                  </m:oMathPara>
                </a14:m>
                <a:endParaRPr lang="en-US" altLang="zh-CN" sz="2800" b="1" i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81128"/>
                <a:ext cx="2636290" cy="5276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肘形连接符 27"/>
          <p:cNvCxnSpPr>
            <a:endCxn id="27" idx="3"/>
          </p:cNvCxnSpPr>
          <p:nvPr/>
        </p:nvCxnSpPr>
        <p:spPr>
          <a:xfrm flipH="1">
            <a:off x="2887810" y="4844950"/>
            <a:ext cx="892102" cy="1"/>
          </a:xfrm>
          <a:prstGeom prst="straightConnector1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8"/>
              <p:cNvSpPr txBox="1"/>
              <p:nvPr/>
            </p:nvSpPr>
            <p:spPr>
              <a:xfrm>
                <a:off x="5824142" y="3117379"/>
                <a:ext cx="2924322" cy="52764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𝒅𝒂𝒕𝒂</m:t>
                      </m:r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𝒔𝒚𝒏𝒄</m:t>
                      </m:r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𝒆𝒗𝒆𝒏𝒕</m:t>
                      </m:r>
                    </m:oMath>
                  </m:oMathPara>
                </a14:m>
                <a:endParaRPr lang="en-US" altLang="zh-CN" sz="2800" b="1" i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142" y="3117379"/>
                <a:ext cx="2924322" cy="5276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肘形连接符 27"/>
          <p:cNvCxnSpPr>
            <a:endCxn id="34" idx="1"/>
          </p:cNvCxnSpPr>
          <p:nvPr/>
        </p:nvCxnSpPr>
        <p:spPr>
          <a:xfrm>
            <a:off x="4644008" y="3381201"/>
            <a:ext cx="1180134" cy="1"/>
          </a:xfrm>
          <a:prstGeom prst="straightConnector1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4" descr="http://files.softicons.com/download/application-icons/soft-scraps-icons-by-deleket/png/256/File%20Delete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34" y="5306152"/>
            <a:ext cx="72007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 descr="http://cdn.iconpalace.com/icon_preview/New%20File-484-2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" y="5291916"/>
            <a:ext cx="736076" cy="7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8" descr="https://encrypted-tbn2.gstatic.com/images?q=tbn:ANd9GcQRuDm8S7bgR6cXGl98hL-qkesQ7SQBwNY8f8SL1fKiJ5OoV3fIz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32" y="5291916"/>
            <a:ext cx="791986" cy="79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ng-2.findicons.com/files/icons/1994/vista_style_business_and_data/256/bill_of_docume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64" y="2105376"/>
            <a:ext cx="736076" cy="7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18" y="2046499"/>
            <a:ext cx="764628" cy="76462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76748"/>
            <a:ext cx="728776" cy="70418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270830" y="6084004"/>
            <a:ext cx="264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Create     Delete      Modify</a:t>
            </a:r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5959462" y="1628800"/>
            <a:ext cx="314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Index       Content      Notify</a:t>
            </a:r>
            <a:endParaRPr lang="zh-CN" altLang="en-US" dirty="0"/>
          </a:p>
        </p:txBody>
      </p:sp>
      <p:sp>
        <p:nvSpPr>
          <p:cNvPr id="61" name="圆角矩形 60"/>
          <p:cNvSpPr/>
          <p:nvPr/>
        </p:nvSpPr>
        <p:spPr>
          <a:xfrm>
            <a:off x="6055614" y="2931502"/>
            <a:ext cx="2461036" cy="857538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 sync traffic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爆炸形 2 62"/>
          <p:cNvSpPr/>
          <p:nvPr/>
        </p:nvSpPr>
        <p:spPr>
          <a:xfrm>
            <a:off x="5996164" y="4660334"/>
            <a:ext cx="2592288" cy="1584176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Tremendous !</a:t>
            </a:r>
            <a:endParaRPr lang="zh-CN" altLang="en-US" sz="24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2049" name="直接箭头连接符 2048"/>
          <p:cNvCxnSpPr/>
          <p:nvPr/>
        </p:nvCxnSpPr>
        <p:spPr>
          <a:xfrm>
            <a:off x="7286132" y="4059144"/>
            <a:ext cx="0" cy="666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872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4" grpId="1" animBg="1"/>
      <p:bldP spid="49" grpId="0"/>
      <p:bldP spid="51" grpId="0"/>
      <p:bldP spid="61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How Tremendous for a </a:t>
            </a:r>
            <a:r>
              <a:rPr lang="en-US" altLang="zh-CN" u="sng" dirty="0" smtClean="0">
                <a:solidFill>
                  <a:srgbClr val="C0000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Provider</a:t>
            </a:r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11560" y="1270729"/>
            <a:ext cx="3120280" cy="22302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14" descr="http://www.9spokes.com/assets/Uploads/dropbox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86753"/>
            <a:ext cx="2520280" cy="6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731638" y="2350849"/>
            <a:ext cx="29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 </a:t>
            </a: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100M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users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1638" y="2854905"/>
            <a:ext cx="29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800" b="1" u="sng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1B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files per day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283968" y="1268760"/>
            <a:ext cx="4248472" cy="22302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[IMC’12] </a:t>
            </a:r>
            <a:r>
              <a:rPr lang="en-US" altLang="zh-CN" sz="200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Drago et al </a:t>
            </a:r>
            <a:r>
              <a:rPr lang="en-US" altLang="zh-CN" sz="2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 Large-scale Measurement of Dropbox</a:t>
            </a:r>
          </a:p>
          <a:p>
            <a:pPr algn="ctr"/>
            <a:endParaRPr lang="en-US" altLang="zh-CN" sz="20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endParaRPr lang="en-US" altLang="zh-CN" sz="2000" dirty="0" smtClean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endParaRPr lang="en-US" altLang="zh-CN" sz="20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endParaRPr lang="zh-CN" altLang="en-US" sz="20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83968" y="223680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Sync traffic ≈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1/3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of             traffic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21438" b="22447"/>
          <a:stretch/>
        </p:blipFill>
        <p:spPr>
          <a:xfrm>
            <a:off x="7020272" y="2276872"/>
            <a:ext cx="864096" cy="3600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283968" y="270892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Sync traffic of one file operation </a:t>
            </a:r>
          </a:p>
          <a:p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= </a:t>
            </a:r>
            <a:r>
              <a:rPr lang="en-US" altLang="zh-CN" sz="2400" b="1" u="sng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5.18MB out</a:t>
            </a:r>
            <a:r>
              <a:rPr lang="en-US" altLang="zh-CN" sz="24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+ </a:t>
            </a:r>
            <a:r>
              <a:rPr lang="en-US" altLang="zh-CN" sz="24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2.8MB in</a:t>
            </a:r>
            <a:endParaRPr lang="en-US" altLang="zh-CN" sz="2400" b="1" dirty="0" smtClean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24" y="4091597"/>
            <a:ext cx="3937171" cy="214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椭圆 13"/>
          <p:cNvSpPr/>
          <p:nvPr/>
        </p:nvSpPr>
        <p:spPr>
          <a:xfrm>
            <a:off x="4493071" y="4091598"/>
            <a:ext cx="1951137" cy="140296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肘形连接符 27"/>
          <p:cNvCxnSpPr/>
          <p:nvPr/>
        </p:nvCxnSpPr>
        <p:spPr>
          <a:xfrm>
            <a:off x="1403648" y="3378125"/>
            <a:ext cx="0" cy="1130995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27"/>
          <p:cNvCxnSpPr/>
          <p:nvPr/>
        </p:nvCxnSpPr>
        <p:spPr>
          <a:xfrm flipV="1">
            <a:off x="1835696" y="3450134"/>
            <a:ext cx="3744416" cy="1016947"/>
          </a:xfrm>
          <a:prstGeom prst="straightConnector1">
            <a:avLst/>
          </a:prstGeom>
          <a:ln w="38100"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48924" y="5227459"/>
            <a:ext cx="327500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48924" y="4581128"/>
            <a:ext cx="291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Monetary Cost of Dropbox sync traffic in one day 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≈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48924" y="6021288"/>
            <a:ext cx="327500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48924" y="5301208"/>
            <a:ext cx="3275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$0.05/GB × </a:t>
            </a:r>
            <a:r>
              <a:rPr lang="en-US" altLang="zh-CN" u="sng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 </a:t>
            </a:r>
            <a:r>
              <a:rPr lang="en-US" altLang="zh-CN" u="sng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Billion</a:t>
            </a:r>
            <a:r>
              <a:rPr lang="en-US" altLang="zh-CN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× </a:t>
            </a:r>
            <a:r>
              <a:rPr lang="en-US" altLang="zh-CN" u="sng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5.18MB</a:t>
            </a:r>
          </a:p>
          <a:p>
            <a:r>
              <a:rPr lang="en-US" altLang="zh-CN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=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$260,000 </a:t>
            </a:r>
            <a:endParaRPr lang="zh-CN" altLang="en-US" b="1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504" y="6290156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assume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no special pricing contract between 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Dropbox and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Amazon S3, so our calculation of the traffic costs 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 involve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 overestimation.</a:t>
            </a:r>
          </a:p>
        </p:txBody>
      </p:sp>
    </p:spTree>
    <p:extLst>
      <p:ext uri="{BB962C8B-B14F-4D97-AF65-F5344CB8AC3E}">
        <p14:creationId xmlns:p14="http://schemas.microsoft.com/office/powerpoint/2010/main" val="37313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 animBg="1"/>
      <p:bldP spid="2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How Tremendous for </a:t>
            </a:r>
            <a:r>
              <a:rPr lang="en-US" altLang="zh-CN" u="sng" dirty="0" smtClean="0">
                <a:solidFill>
                  <a:srgbClr val="C0000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End Users</a:t>
            </a:r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73624" y="1124744"/>
            <a:ext cx="4413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Bandwidth-constrained</a:t>
            </a:r>
          </a:p>
          <a:p>
            <a:pPr algn="ctr"/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Users</a:t>
            </a:r>
            <a:endParaRPr lang="zh-CN" alt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http://cdn.xyloor.com/id/android-cloud-stor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3" y="2089140"/>
            <a:ext cx="3174554" cy="2115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536966" y="4797152"/>
            <a:ext cx="3242946" cy="1440160"/>
          </a:xfrm>
          <a:prstGeom prst="wedgeRoundRectCallout">
            <a:avLst>
              <a:gd name="adj1" fmla="val 27467"/>
              <a:gd name="adj2" fmla="val -109754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“ Keep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close eye on your data usage if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you have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mobile cloud storage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app! ”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7364" y="1124744"/>
            <a:ext cx="3322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Traffic-capped</a:t>
            </a:r>
          </a:p>
          <a:p>
            <a:pPr algn="ctr"/>
            <a:r>
              <a:rPr lang="en-US" altLang="zh-CN" sz="28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(Mobile) Users</a:t>
            </a:r>
            <a:endParaRPr lang="zh-CN" altLang="en-US" sz="28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http://s.hswstatic.com/gif/safe-in-clou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96" y="2112305"/>
            <a:ext cx="3622712" cy="2091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56992"/>
            <a:ext cx="901365" cy="487624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4785438" y="4797152"/>
            <a:ext cx="3242946" cy="1440160"/>
          </a:xfrm>
          <a:prstGeom prst="wedgeRoundRectCallout">
            <a:avLst>
              <a:gd name="adj1" fmla="val 26162"/>
              <a:gd name="adj2" fmla="val -10975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“ Dirty Secret ”: Tremendous sync traffic almost saturates the slow-speed network link!</a:t>
            </a:r>
          </a:p>
        </p:txBody>
      </p:sp>
    </p:spTree>
    <p:extLst>
      <p:ext uri="{BB962C8B-B14F-4D97-AF65-F5344CB8AC3E}">
        <p14:creationId xmlns:p14="http://schemas.microsoft.com/office/powerpoint/2010/main" val="4224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Success and Pains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http://www.lowcostivf.net/increasing-ivf-suc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36451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3.pcadvisor.co.uk/cmsdata/features/3421841/cloud_storage_thum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0"/>
          <a:stretch/>
        </p:blipFill>
        <p:spPr bwMode="auto">
          <a:xfrm>
            <a:off x="323528" y="2204864"/>
            <a:ext cx="25922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lex-press.com/wp-content/uploads/unhappy-andro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20" y="3911225"/>
            <a:ext cx="22194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860032" y="2060848"/>
                <a:ext cx="1800200" cy="954107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𝒇𝒊𝒏𝒂𝒏𝒄𝒊𝒂𝒍</m:t>
                      </m:r>
                    </m:oMath>
                  </m:oMathPara>
                </a14:m>
                <a:endParaRPr lang="en-US" altLang="zh-CN" sz="28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𝒑𝒂𝒊𝒏𝒔</m:t>
                      </m:r>
                    </m:oMath>
                  </m:oMathPara>
                </a14:m>
                <a:endParaRPr lang="en-US" altLang="zh-CN" sz="2800" b="1" i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60848"/>
                <a:ext cx="1800200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肘形连接符 27"/>
          <p:cNvCxnSpPr>
            <a:endCxn id="9" idx="2"/>
          </p:cNvCxnSpPr>
          <p:nvPr/>
        </p:nvCxnSpPr>
        <p:spPr>
          <a:xfrm flipH="1" flipV="1">
            <a:off x="5760132" y="3014955"/>
            <a:ext cx="684076" cy="859422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948264" y="2053947"/>
                <a:ext cx="1800200" cy="95410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𝒕𝒆𝒄𝒉𝒏𝒊𝒄𝒂𝒍</m:t>
                      </m:r>
                    </m:oMath>
                  </m:oMathPara>
                </a14:m>
                <a:endParaRPr lang="en-US" altLang="zh-CN" sz="2800" b="1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𝒑𝒂𝒊𝒏𝒔</m:t>
                      </m:r>
                    </m:oMath>
                  </m:oMathPara>
                </a14:m>
                <a:endParaRPr lang="en-US" altLang="zh-CN" sz="2800" b="1" i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053947"/>
                <a:ext cx="1800200" cy="9541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肘形连接符 27"/>
          <p:cNvCxnSpPr>
            <a:endCxn id="14" idx="2"/>
          </p:cNvCxnSpPr>
          <p:nvPr/>
        </p:nvCxnSpPr>
        <p:spPr>
          <a:xfrm flipV="1">
            <a:off x="7236296" y="3008054"/>
            <a:ext cx="612068" cy="896270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835695" y="2636912"/>
            <a:ext cx="5491879" cy="923330"/>
            <a:chOff x="2375312" y="645970"/>
            <a:chExt cx="4332908" cy="923330"/>
          </a:xfrm>
        </p:grpSpPr>
        <p:sp>
          <p:nvSpPr>
            <p:cNvPr id="6" name="文本框 6"/>
            <p:cNvSpPr txBox="1"/>
            <p:nvPr/>
          </p:nvSpPr>
          <p:spPr>
            <a:xfrm>
              <a:off x="2375312" y="645970"/>
              <a:ext cx="3863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 smtClean="0">
                  <a:solidFill>
                    <a:srgbClr val="FF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②  Problem &amp; Metric</a:t>
              </a:r>
              <a:endParaRPr lang="en-US" altLang="zh-CN" sz="4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4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43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12133</TotalTime>
  <Words>2812</Words>
  <Application>Microsoft Office PowerPoint</Application>
  <PresentationFormat>全屏显示(4:3)</PresentationFormat>
  <Paragraphs>518</Paragraphs>
  <Slides>41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Arial Unicode MS</vt:lpstr>
      <vt:lpstr>方正姚体</vt:lpstr>
      <vt:lpstr>宋体</vt:lpstr>
      <vt:lpstr>微软雅黑</vt:lpstr>
      <vt:lpstr>Arial</vt:lpstr>
      <vt:lpstr>Calibri</vt:lpstr>
      <vt:lpstr>Cambria Math</vt:lpstr>
      <vt:lpstr>Elephant</vt:lpstr>
      <vt:lpstr>Wingdings</vt:lpstr>
      <vt:lpstr>Office 主题</vt:lpstr>
      <vt:lpstr>Towards Network-level Efficiency for Cloud Storage Services</vt:lpstr>
      <vt:lpstr>PowerPoint 演示文稿</vt:lpstr>
      <vt:lpstr>Cloud Storage Services</vt:lpstr>
      <vt:lpstr>Massive Popularity</vt:lpstr>
      <vt:lpstr>Key Operation</vt:lpstr>
      <vt:lpstr>How Tremendous for a Provider?</vt:lpstr>
      <vt:lpstr>How Tremendous for End Users?</vt:lpstr>
      <vt:lpstr>Success and Pains</vt:lpstr>
      <vt:lpstr>PowerPoint 演示文稿</vt:lpstr>
      <vt:lpstr>Fundamental Problem</vt:lpstr>
      <vt:lpstr>A Novel Metric</vt:lpstr>
      <vt:lpstr>Data Update Size </vt:lpstr>
      <vt:lpstr>PowerPoint 演示文稿</vt:lpstr>
      <vt:lpstr>Dataset </vt:lpstr>
      <vt:lpstr>Benchmark Experiments </vt:lpstr>
      <vt:lpstr>PowerPoint 演示文稿</vt:lpstr>
      <vt:lpstr>File Creation - finding </vt:lpstr>
      <vt:lpstr>File Creation - implication </vt:lpstr>
      <vt:lpstr>File Modification - finding </vt:lpstr>
      <vt:lpstr>Why Not IDS for Web &amp; Mobile?  </vt:lpstr>
      <vt:lpstr>Why Not IDS for most PC clients?  </vt:lpstr>
      <vt:lpstr>File Modification - implication </vt:lpstr>
      <vt:lpstr>File Compression - finding </vt:lpstr>
      <vt:lpstr>File Compression - implication </vt:lpstr>
      <vt:lpstr>File Deduplication - finding </vt:lpstr>
      <vt:lpstr>Full-file vs. Block-level Dedup  </vt:lpstr>
      <vt:lpstr>Frequent modifications - finding </vt:lpstr>
      <vt:lpstr>Sync Deferment </vt:lpstr>
      <vt:lpstr>Frequent modifications - implication </vt:lpstr>
      <vt:lpstr>Network &amp; Hardware Impact    </vt:lpstr>
      <vt:lpstr>Network &amp; Hardware –  finding and implication </vt:lpstr>
      <vt:lpstr>PowerPoint 演示文稿</vt:lpstr>
      <vt:lpstr>The End</vt:lpstr>
      <vt:lpstr>PowerPoint 演示文稿</vt:lpstr>
      <vt:lpstr>The Case of iCloud Drive</vt:lpstr>
      <vt:lpstr>Limitation of Our Research</vt:lpstr>
      <vt:lpstr>http://www.thucloud.com </vt:lpstr>
      <vt:lpstr>Working Principle of Dropbox Client</vt:lpstr>
      <vt:lpstr>PowerPoint 演示文稿</vt:lpstr>
      <vt:lpstr>Impact Factors vs. Design Choices </vt:lpstr>
      <vt:lpstr>Selecting Rules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基于云平台的新型互联网 内容分发技术</dc:title>
  <dc:creator>fantasy080</dc:creator>
  <cp:lastModifiedBy>Zhenhua Li</cp:lastModifiedBy>
  <cp:revision>1052</cp:revision>
  <dcterms:created xsi:type="dcterms:W3CDTF">2013-01-03T14:38:15Z</dcterms:created>
  <dcterms:modified xsi:type="dcterms:W3CDTF">2014-11-05T17:25:38Z</dcterms:modified>
</cp:coreProperties>
</file>